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19"/>
  </p:notesMasterIdLst>
  <p:handoutMasterIdLst>
    <p:handoutMasterId r:id="rId20"/>
  </p:handoutMasterIdLst>
  <p:sldIdLst>
    <p:sldId id="312" r:id="rId5"/>
    <p:sldId id="304" r:id="rId6"/>
    <p:sldId id="321" r:id="rId7"/>
    <p:sldId id="332" r:id="rId8"/>
    <p:sldId id="322" r:id="rId9"/>
    <p:sldId id="325" r:id="rId10"/>
    <p:sldId id="328" r:id="rId11"/>
    <p:sldId id="329" r:id="rId12"/>
    <p:sldId id="323" r:id="rId13"/>
    <p:sldId id="327" r:id="rId14"/>
    <p:sldId id="331" r:id="rId15"/>
    <p:sldId id="324" r:id="rId16"/>
    <p:sldId id="330" r:id="rId17"/>
    <p:sldId id="297" r:id="rId18"/>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D593"/>
    <a:srgbClr val="FDFAF6"/>
    <a:srgbClr val="FDFBF6"/>
    <a:srgbClr val="202C8F"/>
    <a:srgbClr val="AAC4E9"/>
    <a:srgbClr val="F5CDCE"/>
    <a:srgbClr val="DF8C8C"/>
    <a:srgbClr val="E6F0FE"/>
    <a:srgbClr val="CDBE8A"/>
    <a:srgbClr val="FFE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8E33CC-92FF-9D97-8715-2FC251148A0D}" v="80" dt="2024-06-18T12:31:32.645"/>
    <p1510:client id="{6086B485-297C-4670-8ADF-C2D708516B1A}" v="240" dt="2024-06-18T12:56:58.513"/>
    <p1510:client id="{C1E76C28-79E1-4CF3-B8B0-836085055C10}" v="597" dt="2024-06-18T12:26:55.867"/>
    <p1510:client id="{CFB9A189-4F8E-6537-05D1-4ABD97D42C43}" v="50" dt="2024-06-19T01:57:13.951"/>
  </p1510:revLst>
</p1510:revInfo>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2024</a:t>
            </a:fld>
            <a:endParaRPr lang="en-US"/>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2997654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41161799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343378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93130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587736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3047668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ja-JP" altLang="en-US" err="1">
                <a:ea typeface="游ゴシック"/>
              </a:rPr>
              <a:t>日常的な遊びを通じて創造力を発揮できる新しい体験をしませんか</a:t>
            </a:r>
            <a:r>
              <a:rPr lang="ja-JP" altLang="en-US">
                <a:ea typeface="游ゴシック"/>
              </a:rPr>
              <a:t>？</a:t>
            </a:r>
          </a:p>
          <a:p>
            <a:endParaRPr lang="en-US">
              <a:cs typeface="+mn-lt"/>
            </a:endParaRPr>
          </a:p>
          <a:p>
            <a:r>
              <a:rPr lang="ja-JP" altLang="en-US"/>
              <a:t>技術の発展により、誰もが自分自身のアイデアをコンピューターを通して形にできるようになった現在、プログラミングへの興味や抵抗感の有無は人それぞれであるが、誰にでも創造性やアイデアといった思考は持っているはずです。このワークショップでは子どもから大人までが一緒になって創造性を発揮しながら新しい遊びを工夫して作り出す体験を提供します</a:t>
            </a:r>
            <a:r>
              <a:rPr lang="en-US"/>
              <a:t>。</a:t>
            </a:r>
          </a:p>
          <a:p>
            <a:br>
              <a:rPr lang="en-US"/>
            </a:br>
            <a:endParaRPr lang="en-US"/>
          </a:p>
          <a:p>
            <a:r>
              <a:rPr lang="en-US"/>
              <a:t>「MESH</a:t>
            </a:r>
            <a:r>
              <a:rPr lang="ja-JP" altLang="en-US">
                <a:ea typeface="游ゴシック"/>
              </a:rPr>
              <a:t>」とは</a:t>
            </a:r>
            <a:r>
              <a:rPr lang="en-US"/>
              <a:t>SONY</a:t>
            </a:r>
            <a:r>
              <a:rPr lang="ja-JP" altLang="en-US">
                <a:ea typeface="游ゴシック"/>
              </a:rPr>
              <a:t>が開発した教育用のツールで、様々なセンサーを搭載しており、プログラミングの知識や経験がなくても手を動かしながら新しいものを作り上げることができます。今回の目的は、このツールと「日常的な遊び」を組み合わせて、与えられた方法だけでなく新しいものを生み出す力を養いながら、プログラミングを身近なものに感じてもらいたいということにあります</a:t>
            </a:r>
            <a:r>
              <a:rPr lang="en-US"/>
              <a:t>。</a:t>
            </a:r>
            <a:endParaRPr lang="en-US">
              <a:cs typeface="Calibri"/>
            </a:endParaRPr>
          </a:p>
          <a:p>
            <a:endParaRPr lang="en-US">
              <a:cs typeface="Calibri"/>
            </a:endParaRPr>
          </a:p>
        </p:txBody>
      </p:sp>
    </p:spTree>
    <p:extLst>
      <p:ext uri="{BB962C8B-B14F-4D97-AF65-F5344CB8AC3E}">
        <p14:creationId xmlns:p14="http://schemas.microsoft.com/office/powerpoint/2010/main" val="888575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32576196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1473856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2067146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896080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1792558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hasCustomPrompt="1"/>
          </p:nvPr>
        </p:nvSpPr>
        <p:spPr/>
        <p:txBody>
          <a:bodyPr anchor="ctr" anchorCtr="0"/>
          <a:lstStyle/>
          <a:p>
            <a:r>
              <a:rPr lang="en-US"/>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add text</a:t>
            </a:r>
          </a:p>
          <a:p>
            <a:pPr lvl="1"/>
            <a:r>
              <a:rPr lang="en-US"/>
              <a:t>Second level</a:t>
            </a:r>
          </a:p>
          <a:p>
            <a:pPr lvl="2"/>
            <a:r>
              <a:rPr lang="en-US"/>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233396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a:t>Click to add text</a:t>
            </a:r>
          </a:p>
          <a:p>
            <a:pPr lvl="1"/>
            <a:r>
              <a:rPr lang="en-US"/>
              <a:t>Second level</a:t>
            </a:r>
          </a:p>
          <a:p>
            <a:pPr lvl="2"/>
            <a:r>
              <a:rPr lang="en-US"/>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a:t>Click to add picture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a:t>Click to add text</a:t>
            </a:r>
          </a:p>
          <a:p>
            <a:pPr lvl="1"/>
            <a:r>
              <a:rPr lang="en-US"/>
              <a:t>Second level</a:t>
            </a:r>
          </a:p>
          <a:p>
            <a:pPr lvl="2"/>
            <a:r>
              <a:rPr lang="en-US"/>
              <a:t>Third level</a:t>
            </a:r>
          </a:p>
        </p:txBody>
      </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a:t>Click to add text</a:t>
            </a:r>
          </a:p>
          <a:p>
            <a:pPr lvl="1"/>
            <a:r>
              <a:rPr lang="en-US"/>
              <a:t>Second level</a:t>
            </a:r>
          </a:p>
          <a:p>
            <a:pPr lvl="2"/>
            <a:r>
              <a:rPr lang="en-US"/>
              <a:t>Third level</a:t>
            </a:r>
          </a:p>
          <a:p>
            <a:pPr lvl="3"/>
            <a:r>
              <a:rPr lang="en-US"/>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endParaRPr lang="en-US"/>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a:t>Click to add text</a:t>
            </a:r>
          </a:p>
          <a:p>
            <a:pPr lvl="1"/>
            <a:r>
              <a:rPr lang="en-US"/>
              <a:t>Second level</a:t>
            </a:r>
          </a:p>
          <a:p>
            <a:pPr lvl="2"/>
            <a:r>
              <a:rPr lang="en-US"/>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endParaRPr lang="en-US"/>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pPr/>
              <a:t>‹#›</a:t>
            </a:fld>
            <a:endParaRPr lang="en-US"/>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25.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FF65-A536-F639-8591-ED024C223308}"/>
              </a:ext>
            </a:extLst>
          </p:cNvPr>
          <p:cNvSpPr>
            <a:spLocks noGrp="1"/>
          </p:cNvSpPr>
          <p:nvPr>
            <p:ph type="ctrTitle"/>
          </p:nvPr>
        </p:nvSpPr>
        <p:spPr>
          <a:xfrm>
            <a:off x="2565682" y="962626"/>
            <a:ext cx="7060635" cy="3831221"/>
          </a:xfrm>
        </p:spPr>
        <p:txBody>
          <a:bodyPr anchor="ctr"/>
          <a:lstStyle/>
          <a:p>
            <a:r>
              <a:rPr lang="ja-JP" altLang="en-US" sz="3200">
                <a:ea typeface="ＭＳ Ｐゴシック"/>
                <a:cs typeface="Arial"/>
              </a:rPr>
              <a:t>遊びの天才になろう！</a:t>
            </a:r>
            <a:br>
              <a:rPr lang="ja-JP" altLang="en-US" sz="3200">
                <a:ea typeface="ＭＳ Ｐゴシック"/>
                <a:cs typeface="Arial"/>
              </a:rPr>
            </a:br>
            <a:r>
              <a:rPr lang="ja-JP" altLang="en-US" sz="3200">
                <a:ea typeface="ＭＳ Ｐゴシック"/>
                <a:cs typeface="Arial"/>
              </a:rPr>
              <a:t>工作×プログラミングワークショップ</a:t>
            </a:r>
          </a:p>
        </p:txBody>
      </p:sp>
    </p:spTree>
    <p:extLst>
      <p:ext uri="{BB962C8B-B14F-4D97-AF65-F5344CB8AC3E}">
        <p14:creationId xmlns:p14="http://schemas.microsoft.com/office/powerpoint/2010/main" val="2202437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D62608-F5E4-7EC0-5EF0-4F988DDDEC5B}"/>
              </a:ext>
            </a:extLst>
          </p:cNvPr>
          <p:cNvSpPr>
            <a:spLocks noGrp="1"/>
          </p:cNvSpPr>
          <p:nvPr>
            <p:ph type="title"/>
          </p:nvPr>
        </p:nvSpPr>
        <p:spPr>
          <a:xfrm>
            <a:off x="1550564" y="1057274"/>
            <a:ext cx="9875463" cy="999746"/>
          </a:xfrm>
        </p:spPr>
        <p:txBody>
          <a:bodyPr/>
          <a:lstStyle/>
          <a:p>
            <a:r>
              <a:rPr lang="ja-JP" altLang="en-US">
                <a:ea typeface="ＭＳ Ｐゴシック"/>
                <a:cs typeface="Arial"/>
              </a:rPr>
              <a:t>遊び</a:t>
            </a:r>
          </a:p>
        </p:txBody>
      </p:sp>
      <p:sp>
        <p:nvSpPr>
          <p:cNvPr id="12" name="Content Placeholder 3">
            <a:extLst>
              <a:ext uri="{FF2B5EF4-FFF2-40B4-BE49-F238E27FC236}">
                <a16:creationId xmlns:a16="http://schemas.microsoft.com/office/drawing/2014/main" id="{288BD9B8-D6A6-D55A-830D-4D3CC2DC3933}"/>
              </a:ext>
            </a:extLst>
          </p:cNvPr>
          <p:cNvSpPr>
            <a:spLocks noGrp="1"/>
          </p:cNvSpPr>
          <p:nvPr>
            <p:ph sz="half" idx="2"/>
          </p:nvPr>
        </p:nvSpPr>
        <p:spPr>
          <a:xfrm>
            <a:off x="1550564" y="2303028"/>
            <a:ext cx="6475836" cy="3961593"/>
          </a:xfrm>
        </p:spPr>
        <p:txBody>
          <a:bodyPr vert="horz" lIns="91440" tIns="0" rIns="91440" bIns="0" rtlCol="0" anchor="t">
            <a:normAutofit/>
          </a:bodyPr>
          <a:lstStyle/>
          <a:p>
            <a:pPr marL="0" indent="0">
              <a:buNone/>
            </a:pPr>
            <a:r>
              <a:rPr lang="ja-JP" altLang="en-US" sz="2400">
                <a:cs typeface="Sabon Next LT"/>
              </a:rPr>
              <a:t>他のグループのホワイトボードを見て回りながら</a:t>
            </a:r>
            <a:r>
              <a:rPr lang="en-US" altLang="ja-JP" sz="2400">
                <a:cs typeface="Sabon Next LT"/>
              </a:rPr>
              <a:t>MESH</a:t>
            </a:r>
            <a:r>
              <a:rPr lang="ja-JP" altLang="en-US" sz="2400">
                <a:cs typeface="Sabon Next LT"/>
              </a:rPr>
              <a:t>と組み合わせたら面白そうな遊びを探してみよう！</a:t>
            </a:r>
            <a:endParaRPr lang="en-US" altLang="ja-JP" sz="2400">
              <a:cs typeface="Sabon Next LT"/>
            </a:endParaRPr>
          </a:p>
          <a:p>
            <a:pPr marL="0" indent="0">
              <a:buNone/>
            </a:pPr>
            <a:r>
              <a:rPr lang="en-US" altLang="ja-JP" sz="2400">
                <a:cs typeface="Sabon Next LT"/>
              </a:rPr>
              <a:t>(5</a:t>
            </a:r>
            <a:r>
              <a:rPr lang="ja-JP" altLang="en-US" sz="2400">
                <a:cs typeface="Sabon Next LT"/>
              </a:rPr>
              <a:t>分間</a:t>
            </a:r>
            <a:r>
              <a:rPr lang="en-US" altLang="ja-JP" sz="2400">
                <a:cs typeface="Sabon Next LT"/>
              </a:rPr>
              <a:t>)</a:t>
            </a:r>
          </a:p>
        </p:txBody>
      </p:sp>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10</a:t>
            </a:fld>
            <a:endParaRPr lang="en-US"/>
          </a:p>
        </p:txBody>
      </p:sp>
      <p:pic>
        <p:nvPicPr>
          <p:cNvPr id="9" name="コンテンツ プレースホルダー 8" descr="コメント: 重要 枠線">
            <a:extLst>
              <a:ext uri="{FF2B5EF4-FFF2-40B4-BE49-F238E27FC236}">
                <a16:creationId xmlns:a16="http://schemas.microsoft.com/office/drawing/2014/main" id="{F4DBF799-33FA-748D-F57F-63149E743D61}"/>
              </a:ext>
            </a:extLst>
          </p:cNvPr>
          <p:cNvPicPr>
            <a:picLocks noGrp="1" noChangeAspect="1"/>
          </p:cNvPicPr>
          <p:nvPr>
            <p:ph sz="half" idx="15"/>
          </p:nvPr>
        </p:nvPicPr>
        <p:blipFill>
          <a:blip r:embed="rId3">
            <a:extLst>
              <a:ext uri="{96DAC541-7B7A-43D3-8B79-37D633B846F1}">
                <asvg:svgBlip xmlns:asvg="http://schemas.microsoft.com/office/drawing/2016/SVG/main" r:embed="rId4"/>
              </a:ext>
            </a:extLst>
          </a:blip>
          <a:stretch>
            <a:fillRect/>
          </a:stretch>
        </p:blipFill>
        <p:spPr>
          <a:xfrm>
            <a:off x="9381597" y="2993073"/>
            <a:ext cx="2113756" cy="2113756"/>
          </a:xfrm>
        </p:spPr>
      </p:pic>
    </p:spTree>
    <p:extLst>
      <p:ext uri="{BB962C8B-B14F-4D97-AF65-F5344CB8AC3E}">
        <p14:creationId xmlns:p14="http://schemas.microsoft.com/office/powerpoint/2010/main" val="3088953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D62608-F5E4-7EC0-5EF0-4F988DDDEC5B}"/>
              </a:ext>
            </a:extLst>
          </p:cNvPr>
          <p:cNvSpPr>
            <a:spLocks noGrp="1"/>
          </p:cNvSpPr>
          <p:nvPr>
            <p:ph type="title"/>
          </p:nvPr>
        </p:nvSpPr>
        <p:spPr>
          <a:xfrm>
            <a:off x="1550564" y="1057274"/>
            <a:ext cx="9875463" cy="999746"/>
          </a:xfrm>
        </p:spPr>
        <p:txBody>
          <a:bodyPr/>
          <a:lstStyle/>
          <a:p>
            <a:r>
              <a:rPr lang="ja-JP" altLang="en-US">
                <a:ea typeface="ＭＳ Ｐゴシック"/>
              </a:rPr>
              <a:t>制作(４０分)</a:t>
            </a:r>
          </a:p>
        </p:txBody>
      </p:sp>
      <p:sp>
        <p:nvSpPr>
          <p:cNvPr id="12" name="Content Placeholder 3">
            <a:extLst>
              <a:ext uri="{FF2B5EF4-FFF2-40B4-BE49-F238E27FC236}">
                <a16:creationId xmlns:a16="http://schemas.microsoft.com/office/drawing/2014/main" id="{288BD9B8-D6A6-D55A-830D-4D3CC2DC3933}"/>
              </a:ext>
            </a:extLst>
          </p:cNvPr>
          <p:cNvSpPr>
            <a:spLocks noGrp="1"/>
          </p:cNvSpPr>
          <p:nvPr>
            <p:ph sz="half" idx="2"/>
          </p:nvPr>
        </p:nvSpPr>
        <p:spPr>
          <a:xfrm>
            <a:off x="2998364" y="2936074"/>
            <a:ext cx="6192562" cy="989793"/>
          </a:xfrm>
        </p:spPr>
        <p:txBody>
          <a:bodyPr vert="horz" lIns="91440" tIns="0" rIns="91440" bIns="0" rtlCol="0" anchor="t">
            <a:normAutofit/>
          </a:bodyPr>
          <a:lstStyle/>
          <a:p>
            <a:pPr marL="0" indent="0">
              <a:buNone/>
            </a:pPr>
            <a:r>
              <a:rPr lang="ja-JP" altLang="en-US" sz="2800">
                <a:ea typeface="ＭＳ Ｐゴシック"/>
                <a:cs typeface="Sabon Next LT"/>
              </a:rPr>
              <a:t>手を動かして自由に制作してみよう！</a:t>
            </a:r>
          </a:p>
          <a:p>
            <a:pPr marL="0" indent="0">
              <a:buNone/>
            </a:pPr>
            <a:r>
              <a:rPr lang="ja-JP" altLang="en-US" sz="2800">
                <a:ea typeface="ＭＳ Ｐゴシック"/>
                <a:cs typeface="Sabon Next LT"/>
              </a:rPr>
              <a:t>困ったらワークシートを使ってみてね</a:t>
            </a:r>
          </a:p>
        </p:txBody>
      </p:sp>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11</a:t>
            </a:fld>
            <a:endParaRPr lang="en-US"/>
          </a:p>
        </p:txBody>
      </p:sp>
    </p:spTree>
    <p:extLst>
      <p:ext uri="{BB962C8B-B14F-4D97-AF65-F5344CB8AC3E}">
        <p14:creationId xmlns:p14="http://schemas.microsoft.com/office/powerpoint/2010/main" val="3985985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グループ化 50">
            <a:extLst>
              <a:ext uri="{FF2B5EF4-FFF2-40B4-BE49-F238E27FC236}">
                <a16:creationId xmlns:a16="http://schemas.microsoft.com/office/drawing/2014/main" id="{EBA2CEDB-5C35-6FD8-A118-2F88EF79F9BF}"/>
              </a:ext>
            </a:extLst>
          </p:cNvPr>
          <p:cNvGrpSpPr/>
          <p:nvPr/>
        </p:nvGrpSpPr>
        <p:grpSpPr>
          <a:xfrm>
            <a:off x="7780915" y="3181364"/>
            <a:ext cx="2879271" cy="3252285"/>
            <a:chOff x="2044953" y="3181364"/>
            <a:chExt cx="2879271" cy="3252285"/>
          </a:xfrm>
        </p:grpSpPr>
        <p:sp>
          <p:nvSpPr>
            <p:cNvPr id="52" name="四角形: 角を丸くする 51">
              <a:extLst>
                <a:ext uri="{FF2B5EF4-FFF2-40B4-BE49-F238E27FC236}">
                  <a16:creationId xmlns:a16="http://schemas.microsoft.com/office/drawing/2014/main" id="{20353508-BFC3-F98A-4B02-BE15AB92B82B}"/>
                </a:ext>
              </a:extLst>
            </p:cNvPr>
            <p:cNvSpPr/>
            <p:nvPr/>
          </p:nvSpPr>
          <p:spPr>
            <a:xfrm>
              <a:off x="2044953" y="3325793"/>
              <a:ext cx="2879271" cy="3107856"/>
            </a:xfrm>
            <a:prstGeom prst="roundRect">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2D60FF4D-D0ED-03A5-A9BB-3DC386BC37EA}"/>
                </a:ext>
              </a:extLst>
            </p:cNvPr>
            <p:cNvSpPr/>
            <p:nvPr/>
          </p:nvSpPr>
          <p:spPr>
            <a:xfrm>
              <a:off x="2865069" y="3181364"/>
              <a:ext cx="1298462" cy="301075"/>
            </a:xfrm>
            <a:prstGeom prst="rect">
              <a:avLst/>
            </a:prstGeom>
            <a:solidFill>
              <a:srgbClr val="FDFB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0" name="グループ化 49">
            <a:extLst>
              <a:ext uri="{FF2B5EF4-FFF2-40B4-BE49-F238E27FC236}">
                <a16:creationId xmlns:a16="http://schemas.microsoft.com/office/drawing/2014/main" id="{4057AC1A-A989-6E12-C8E1-FABF456006C7}"/>
              </a:ext>
            </a:extLst>
          </p:cNvPr>
          <p:cNvGrpSpPr/>
          <p:nvPr/>
        </p:nvGrpSpPr>
        <p:grpSpPr>
          <a:xfrm>
            <a:off x="2044953" y="3181364"/>
            <a:ext cx="2879271" cy="3252285"/>
            <a:chOff x="2044953" y="3181364"/>
            <a:chExt cx="2879271" cy="3252285"/>
          </a:xfrm>
        </p:grpSpPr>
        <p:sp>
          <p:nvSpPr>
            <p:cNvPr id="48" name="四角形: 角を丸くする 47">
              <a:extLst>
                <a:ext uri="{FF2B5EF4-FFF2-40B4-BE49-F238E27FC236}">
                  <a16:creationId xmlns:a16="http://schemas.microsoft.com/office/drawing/2014/main" id="{13D48B09-D1B5-6B6A-D33E-B90F6F22ABD2}"/>
                </a:ext>
              </a:extLst>
            </p:cNvPr>
            <p:cNvSpPr/>
            <p:nvPr/>
          </p:nvSpPr>
          <p:spPr>
            <a:xfrm>
              <a:off x="2044953" y="3325793"/>
              <a:ext cx="2879271" cy="3107856"/>
            </a:xfrm>
            <a:prstGeom prst="roundRect">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49" name="正方形/長方形 48">
              <a:extLst>
                <a:ext uri="{FF2B5EF4-FFF2-40B4-BE49-F238E27FC236}">
                  <a16:creationId xmlns:a16="http://schemas.microsoft.com/office/drawing/2014/main" id="{01953298-7F5F-054E-5278-8A6E079CD24B}"/>
                </a:ext>
              </a:extLst>
            </p:cNvPr>
            <p:cNvSpPr/>
            <p:nvPr/>
          </p:nvSpPr>
          <p:spPr>
            <a:xfrm>
              <a:off x="2865069" y="3181364"/>
              <a:ext cx="1298462" cy="301075"/>
            </a:xfrm>
            <a:prstGeom prst="rect">
              <a:avLst/>
            </a:prstGeom>
            <a:solidFill>
              <a:srgbClr val="FDFB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Title 2">
            <a:extLst>
              <a:ext uri="{FF2B5EF4-FFF2-40B4-BE49-F238E27FC236}">
                <a16:creationId xmlns:a16="http://schemas.microsoft.com/office/drawing/2014/main" id="{38D62608-F5E4-7EC0-5EF0-4F988DDDEC5B}"/>
              </a:ext>
            </a:extLst>
          </p:cNvPr>
          <p:cNvSpPr>
            <a:spLocks noGrp="1"/>
          </p:cNvSpPr>
          <p:nvPr>
            <p:ph type="title"/>
          </p:nvPr>
        </p:nvSpPr>
        <p:spPr>
          <a:xfrm>
            <a:off x="1550564" y="1057274"/>
            <a:ext cx="9875463" cy="999746"/>
          </a:xfrm>
        </p:spPr>
        <p:txBody>
          <a:bodyPr/>
          <a:lstStyle/>
          <a:p>
            <a:r>
              <a:rPr lang="ja-JP" altLang="en-US">
                <a:ea typeface="ＭＳ Ｐゴシック"/>
              </a:rPr>
              <a:t>発表タイム</a:t>
            </a:r>
            <a:endParaRPr lang="en-US">
              <a:ea typeface="ＭＳ Ｐゴシック"/>
            </a:endParaRPr>
          </a:p>
        </p:txBody>
      </p:sp>
      <p:sp>
        <p:nvSpPr>
          <p:cNvPr id="12" name="Content Placeholder 3">
            <a:extLst>
              <a:ext uri="{FF2B5EF4-FFF2-40B4-BE49-F238E27FC236}">
                <a16:creationId xmlns:a16="http://schemas.microsoft.com/office/drawing/2014/main" id="{288BD9B8-D6A6-D55A-830D-4D3CC2DC3933}"/>
              </a:ext>
            </a:extLst>
          </p:cNvPr>
          <p:cNvSpPr>
            <a:spLocks noGrp="1"/>
          </p:cNvSpPr>
          <p:nvPr>
            <p:ph sz="half" idx="2"/>
          </p:nvPr>
        </p:nvSpPr>
        <p:spPr>
          <a:xfrm>
            <a:off x="2942386" y="2251217"/>
            <a:ext cx="6278164" cy="510092"/>
          </a:xfrm>
        </p:spPr>
        <p:txBody>
          <a:bodyPr vert="horz" lIns="91440" tIns="0" rIns="91440" bIns="0" rtlCol="0" anchor="t">
            <a:normAutofit/>
          </a:bodyPr>
          <a:lstStyle/>
          <a:p>
            <a:pPr marL="0" indent="0">
              <a:buNone/>
            </a:pPr>
            <a:r>
              <a:rPr lang="ja-JP" altLang="en-US" sz="2400">
                <a:ea typeface="ＭＳ Ｐゴシック"/>
                <a:cs typeface="Sabon Next LT"/>
              </a:rPr>
              <a:t>自分のつくったものをまわりの人に紹介しよう！</a:t>
            </a:r>
          </a:p>
          <a:p>
            <a:pPr marL="0" indent="0">
              <a:buNone/>
            </a:pPr>
            <a:endParaRPr lang="ja-JP" altLang="en-US" sz="2400">
              <a:ea typeface="ＭＳ Ｐゴシック"/>
              <a:cs typeface="Sabon Next LT"/>
            </a:endParaRPr>
          </a:p>
          <a:p>
            <a:pPr marL="0" indent="0">
              <a:buNone/>
            </a:pPr>
            <a:endParaRPr lang="ja-JP" altLang="en-US" sz="2400">
              <a:ea typeface="ＭＳ Ｐゴシック"/>
              <a:cs typeface="Sabon Next LT"/>
            </a:endParaRPr>
          </a:p>
        </p:txBody>
      </p:sp>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12</a:t>
            </a:fld>
            <a:endParaRPr lang="en-US"/>
          </a:p>
        </p:txBody>
      </p:sp>
      <p:sp>
        <p:nvSpPr>
          <p:cNvPr id="24" name="テキスト ボックス 23">
            <a:extLst>
              <a:ext uri="{FF2B5EF4-FFF2-40B4-BE49-F238E27FC236}">
                <a16:creationId xmlns:a16="http://schemas.microsoft.com/office/drawing/2014/main" id="{EBAA611E-8795-D1F9-0D65-F4AC10E0982E}"/>
              </a:ext>
            </a:extLst>
          </p:cNvPr>
          <p:cNvSpPr txBox="1"/>
          <p:nvPr/>
        </p:nvSpPr>
        <p:spPr>
          <a:xfrm>
            <a:off x="5583302" y="4418056"/>
            <a:ext cx="1948543" cy="461665"/>
          </a:xfrm>
          <a:prstGeom prst="rect">
            <a:avLst/>
          </a:prstGeom>
          <a:noFill/>
        </p:spPr>
        <p:txBody>
          <a:bodyPr wrap="square" rtlCol="0">
            <a:spAutoFit/>
          </a:bodyPr>
          <a:lstStyle/>
          <a:p>
            <a:r>
              <a:rPr kumimoji="1" lang="ja-JP" altLang="en-US" sz="2400">
                <a:solidFill>
                  <a:schemeClr val="bg2">
                    <a:lumMod val="25000"/>
                  </a:schemeClr>
                </a:solidFill>
              </a:rPr>
              <a:t>１５分交代</a:t>
            </a:r>
          </a:p>
        </p:txBody>
      </p:sp>
      <p:grpSp>
        <p:nvGrpSpPr>
          <p:cNvPr id="42" name="グループ化 41">
            <a:extLst>
              <a:ext uri="{FF2B5EF4-FFF2-40B4-BE49-F238E27FC236}">
                <a16:creationId xmlns:a16="http://schemas.microsoft.com/office/drawing/2014/main" id="{195EA9DC-A635-663A-3C47-08E6E45B8954}"/>
              </a:ext>
            </a:extLst>
          </p:cNvPr>
          <p:cNvGrpSpPr/>
          <p:nvPr/>
        </p:nvGrpSpPr>
        <p:grpSpPr>
          <a:xfrm>
            <a:off x="2293156" y="3676636"/>
            <a:ext cx="2439068" cy="2465729"/>
            <a:chOff x="2198089" y="4045969"/>
            <a:chExt cx="2439068" cy="2465729"/>
          </a:xfrm>
        </p:grpSpPr>
        <p:pic>
          <p:nvPicPr>
            <p:cNvPr id="30" name="図 29" descr="アイコン&#10;&#10;自動的に生成された説明">
              <a:extLst>
                <a:ext uri="{FF2B5EF4-FFF2-40B4-BE49-F238E27FC236}">
                  <a16:creationId xmlns:a16="http://schemas.microsoft.com/office/drawing/2014/main" id="{33489A6D-9950-2C29-5102-0EC66283A47E}"/>
                </a:ext>
              </a:extLst>
            </p:cNvPr>
            <p:cNvPicPr>
              <a:picLocks noChangeAspect="1"/>
            </p:cNvPicPr>
            <p:nvPr/>
          </p:nvPicPr>
          <p:blipFill>
            <a:blip r:embed="rId3"/>
            <a:stretch>
              <a:fillRect/>
            </a:stretch>
          </p:blipFill>
          <p:spPr>
            <a:xfrm>
              <a:off x="2225448" y="4045969"/>
              <a:ext cx="1116467" cy="1204346"/>
            </a:xfrm>
            <a:prstGeom prst="rect">
              <a:avLst/>
            </a:prstGeom>
          </p:spPr>
        </p:pic>
        <p:pic>
          <p:nvPicPr>
            <p:cNvPr id="33" name="図 32" descr="アイコン&#10;&#10;自動的に生成された説明">
              <a:extLst>
                <a:ext uri="{FF2B5EF4-FFF2-40B4-BE49-F238E27FC236}">
                  <a16:creationId xmlns:a16="http://schemas.microsoft.com/office/drawing/2014/main" id="{BBA7260F-CCC8-5A55-568B-5B931B1613C2}"/>
                </a:ext>
              </a:extLst>
            </p:cNvPr>
            <p:cNvPicPr>
              <a:picLocks noChangeAspect="1"/>
            </p:cNvPicPr>
            <p:nvPr/>
          </p:nvPicPr>
          <p:blipFill>
            <a:blip r:embed="rId4"/>
            <a:stretch>
              <a:fillRect/>
            </a:stretch>
          </p:blipFill>
          <p:spPr>
            <a:xfrm>
              <a:off x="3493331" y="4045969"/>
              <a:ext cx="1143826" cy="1204346"/>
            </a:xfrm>
            <a:prstGeom prst="rect">
              <a:avLst/>
            </a:prstGeom>
          </p:spPr>
        </p:pic>
        <p:pic>
          <p:nvPicPr>
            <p:cNvPr id="36" name="図 35" descr="アイコン&#10;&#10;自動的に生成された説明">
              <a:extLst>
                <a:ext uri="{FF2B5EF4-FFF2-40B4-BE49-F238E27FC236}">
                  <a16:creationId xmlns:a16="http://schemas.microsoft.com/office/drawing/2014/main" id="{B1BC908D-E104-C7B3-A5C9-B02E7D0E6C13}"/>
                </a:ext>
              </a:extLst>
            </p:cNvPr>
            <p:cNvPicPr>
              <a:picLocks noChangeAspect="1"/>
            </p:cNvPicPr>
            <p:nvPr/>
          </p:nvPicPr>
          <p:blipFill>
            <a:blip r:embed="rId5"/>
            <a:stretch>
              <a:fillRect/>
            </a:stretch>
          </p:blipFill>
          <p:spPr>
            <a:xfrm>
              <a:off x="2198089" y="5307352"/>
              <a:ext cx="1143826" cy="1204346"/>
            </a:xfrm>
            <a:prstGeom prst="rect">
              <a:avLst/>
            </a:prstGeom>
          </p:spPr>
        </p:pic>
        <p:pic>
          <p:nvPicPr>
            <p:cNvPr id="38" name="図 37" descr="アイコン&#10;&#10;自動的に生成された説明">
              <a:extLst>
                <a:ext uri="{FF2B5EF4-FFF2-40B4-BE49-F238E27FC236}">
                  <a16:creationId xmlns:a16="http://schemas.microsoft.com/office/drawing/2014/main" id="{A128C872-3E56-4664-7064-FF13A299C640}"/>
                </a:ext>
              </a:extLst>
            </p:cNvPr>
            <p:cNvPicPr>
              <a:picLocks noChangeAspect="1"/>
            </p:cNvPicPr>
            <p:nvPr/>
          </p:nvPicPr>
          <p:blipFill>
            <a:blip r:embed="rId6"/>
            <a:stretch>
              <a:fillRect/>
            </a:stretch>
          </p:blipFill>
          <p:spPr>
            <a:xfrm>
              <a:off x="3520690" y="5307352"/>
              <a:ext cx="1116467" cy="1204346"/>
            </a:xfrm>
            <a:prstGeom prst="rect">
              <a:avLst/>
            </a:prstGeom>
          </p:spPr>
        </p:pic>
      </p:grpSp>
      <p:grpSp>
        <p:nvGrpSpPr>
          <p:cNvPr id="41" name="グループ化 40">
            <a:extLst>
              <a:ext uri="{FF2B5EF4-FFF2-40B4-BE49-F238E27FC236}">
                <a16:creationId xmlns:a16="http://schemas.microsoft.com/office/drawing/2014/main" id="{3231AE6F-9B0B-17BB-5FB5-49B0A9051830}"/>
              </a:ext>
            </a:extLst>
          </p:cNvPr>
          <p:cNvGrpSpPr/>
          <p:nvPr/>
        </p:nvGrpSpPr>
        <p:grpSpPr>
          <a:xfrm>
            <a:off x="7999407" y="3676636"/>
            <a:ext cx="2439068" cy="2465729"/>
            <a:chOff x="8499959" y="4045969"/>
            <a:chExt cx="2439068" cy="2465729"/>
          </a:xfrm>
        </p:grpSpPr>
        <p:pic>
          <p:nvPicPr>
            <p:cNvPr id="31" name="図 30" descr="アイコン&#10;&#10;自動的に生成された説明">
              <a:extLst>
                <a:ext uri="{FF2B5EF4-FFF2-40B4-BE49-F238E27FC236}">
                  <a16:creationId xmlns:a16="http://schemas.microsoft.com/office/drawing/2014/main" id="{C94B7E7F-0460-80F8-BEFF-4C8FE2DA8C3D}"/>
                </a:ext>
              </a:extLst>
            </p:cNvPr>
            <p:cNvPicPr>
              <a:picLocks noChangeAspect="1"/>
            </p:cNvPicPr>
            <p:nvPr/>
          </p:nvPicPr>
          <p:blipFill>
            <a:blip r:embed="rId3"/>
            <a:stretch>
              <a:fillRect/>
            </a:stretch>
          </p:blipFill>
          <p:spPr>
            <a:xfrm>
              <a:off x="8503871" y="5307352"/>
              <a:ext cx="1116467" cy="1204346"/>
            </a:xfrm>
            <a:prstGeom prst="rect">
              <a:avLst/>
            </a:prstGeom>
          </p:spPr>
        </p:pic>
        <p:pic>
          <p:nvPicPr>
            <p:cNvPr id="34" name="図 33" descr="アイコン&#10;&#10;自動的に生成された説明">
              <a:extLst>
                <a:ext uri="{FF2B5EF4-FFF2-40B4-BE49-F238E27FC236}">
                  <a16:creationId xmlns:a16="http://schemas.microsoft.com/office/drawing/2014/main" id="{F2FD27B7-6610-F1D4-3109-174582B88EC6}"/>
                </a:ext>
              </a:extLst>
            </p:cNvPr>
            <p:cNvPicPr>
              <a:picLocks noChangeAspect="1"/>
            </p:cNvPicPr>
            <p:nvPr/>
          </p:nvPicPr>
          <p:blipFill>
            <a:blip r:embed="rId4"/>
            <a:stretch>
              <a:fillRect/>
            </a:stretch>
          </p:blipFill>
          <p:spPr>
            <a:xfrm>
              <a:off x="9795201" y="5307352"/>
              <a:ext cx="1143826" cy="1204346"/>
            </a:xfrm>
            <a:prstGeom prst="rect">
              <a:avLst/>
            </a:prstGeom>
          </p:spPr>
        </p:pic>
        <p:pic>
          <p:nvPicPr>
            <p:cNvPr id="39" name="図 38" descr="アイコン&#10;&#10;自動的に生成された説明">
              <a:extLst>
                <a:ext uri="{FF2B5EF4-FFF2-40B4-BE49-F238E27FC236}">
                  <a16:creationId xmlns:a16="http://schemas.microsoft.com/office/drawing/2014/main" id="{A5479FE5-BFBC-572F-2676-AAF312489E14}"/>
                </a:ext>
              </a:extLst>
            </p:cNvPr>
            <p:cNvPicPr>
              <a:picLocks noChangeAspect="1"/>
            </p:cNvPicPr>
            <p:nvPr/>
          </p:nvPicPr>
          <p:blipFill>
            <a:blip r:embed="rId6"/>
            <a:stretch>
              <a:fillRect/>
            </a:stretch>
          </p:blipFill>
          <p:spPr>
            <a:xfrm>
              <a:off x="9795201" y="4045969"/>
              <a:ext cx="1116467" cy="1204346"/>
            </a:xfrm>
            <a:prstGeom prst="rect">
              <a:avLst/>
            </a:prstGeom>
          </p:spPr>
        </p:pic>
        <p:pic>
          <p:nvPicPr>
            <p:cNvPr id="40" name="図 39" descr="アイコン&#10;&#10;自動的に生成された説明">
              <a:extLst>
                <a:ext uri="{FF2B5EF4-FFF2-40B4-BE49-F238E27FC236}">
                  <a16:creationId xmlns:a16="http://schemas.microsoft.com/office/drawing/2014/main" id="{4570FB9F-1A59-7A96-740B-75CEC0BB6B89}"/>
                </a:ext>
              </a:extLst>
            </p:cNvPr>
            <p:cNvPicPr>
              <a:picLocks noChangeAspect="1"/>
            </p:cNvPicPr>
            <p:nvPr/>
          </p:nvPicPr>
          <p:blipFill>
            <a:blip r:embed="rId5"/>
            <a:stretch>
              <a:fillRect/>
            </a:stretch>
          </p:blipFill>
          <p:spPr>
            <a:xfrm>
              <a:off x="8499959" y="4045969"/>
              <a:ext cx="1143826" cy="1204346"/>
            </a:xfrm>
            <a:prstGeom prst="rect">
              <a:avLst/>
            </a:prstGeom>
          </p:spPr>
        </p:pic>
      </p:grpSp>
      <p:sp>
        <p:nvSpPr>
          <p:cNvPr id="43" name="テキスト ボックス 42">
            <a:extLst>
              <a:ext uri="{FF2B5EF4-FFF2-40B4-BE49-F238E27FC236}">
                <a16:creationId xmlns:a16="http://schemas.microsoft.com/office/drawing/2014/main" id="{2DD050A0-00BC-CF3B-BF1F-4D7E3BD714AD}"/>
              </a:ext>
            </a:extLst>
          </p:cNvPr>
          <p:cNvSpPr txBox="1"/>
          <p:nvPr/>
        </p:nvSpPr>
        <p:spPr>
          <a:xfrm>
            <a:off x="8593145" y="3137532"/>
            <a:ext cx="1416269" cy="400110"/>
          </a:xfrm>
          <a:prstGeom prst="rect">
            <a:avLst/>
          </a:prstGeom>
          <a:noFill/>
        </p:spPr>
        <p:txBody>
          <a:bodyPr wrap="square" rtlCol="0">
            <a:spAutoFit/>
          </a:bodyPr>
          <a:lstStyle/>
          <a:p>
            <a:r>
              <a:rPr kumimoji="1" lang="ja-JP" altLang="en-US" sz="2000">
                <a:solidFill>
                  <a:schemeClr val="bg2">
                    <a:lumMod val="25000"/>
                  </a:schemeClr>
                </a:solidFill>
              </a:rPr>
              <a:t>見に行く人</a:t>
            </a:r>
          </a:p>
        </p:txBody>
      </p:sp>
      <p:sp>
        <p:nvSpPr>
          <p:cNvPr id="44" name="テキスト ボックス 43">
            <a:extLst>
              <a:ext uri="{FF2B5EF4-FFF2-40B4-BE49-F238E27FC236}">
                <a16:creationId xmlns:a16="http://schemas.microsoft.com/office/drawing/2014/main" id="{6B5AF069-3CFE-6300-35DC-6884F2A25492}"/>
              </a:ext>
            </a:extLst>
          </p:cNvPr>
          <p:cNvSpPr txBox="1"/>
          <p:nvPr/>
        </p:nvSpPr>
        <p:spPr>
          <a:xfrm>
            <a:off x="2832375" y="3125738"/>
            <a:ext cx="1578711" cy="400110"/>
          </a:xfrm>
          <a:prstGeom prst="rect">
            <a:avLst/>
          </a:prstGeom>
          <a:noFill/>
        </p:spPr>
        <p:txBody>
          <a:bodyPr wrap="square" rtlCol="0">
            <a:spAutoFit/>
          </a:bodyPr>
          <a:lstStyle/>
          <a:p>
            <a:r>
              <a:rPr kumimoji="1" lang="ja-JP" altLang="en-US" sz="2000">
                <a:solidFill>
                  <a:schemeClr val="bg2">
                    <a:lumMod val="25000"/>
                  </a:schemeClr>
                </a:solidFill>
              </a:rPr>
              <a:t>発表する人</a:t>
            </a:r>
          </a:p>
        </p:txBody>
      </p:sp>
      <p:cxnSp>
        <p:nvCxnSpPr>
          <p:cNvPr id="46" name="直線矢印コネクタ 45">
            <a:extLst>
              <a:ext uri="{FF2B5EF4-FFF2-40B4-BE49-F238E27FC236}">
                <a16:creationId xmlns:a16="http://schemas.microsoft.com/office/drawing/2014/main" id="{4CCF111B-2EB6-5EED-0142-14BEDF964093}"/>
              </a:ext>
            </a:extLst>
          </p:cNvPr>
          <p:cNvCxnSpPr/>
          <p:nvPr/>
        </p:nvCxnSpPr>
        <p:spPr>
          <a:xfrm>
            <a:off x="5214666" y="4879721"/>
            <a:ext cx="228600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2176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2F2B49-5B71-EE36-5716-C71346D4F6BE}"/>
              </a:ext>
            </a:extLst>
          </p:cNvPr>
          <p:cNvSpPr>
            <a:spLocks noGrp="1"/>
          </p:cNvSpPr>
          <p:nvPr>
            <p:ph type="title"/>
          </p:nvPr>
        </p:nvSpPr>
        <p:spPr/>
        <p:txBody>
          <a:bodyPr/>
          <a:lstStyle/>
          <a:p>
            <a:r>
              <a:rPr kumimoji="1" lang="ja-JP" altLang="en-US"/>
              <a:t>振り返り</a:t>
            </a:r>
          </a:p>
        </p:txBody>
      </p:sp>
      <p:sp>
        <p:nvSpPr>
          <p:cNvPr id="3" name="コンテンツ プレースホルダー 2">
            <a:extLst>
              <a:ext uri="{FF2B5EF4-FFF2-40B4-BE49-F238E27FC236}">
                <a16:creationId xmlns:a16="http://schemas.microsoft.com/office/drawing/2014/main" id="{FCB03911-9843-5696-74A4-3A33738243C3}"/>
              </a:ext>
            </a:extLst>
          </p:cNvPr>
          <p:cNvSpPr>
            <a:spLocks noGrp="1"/>
          </p:cNvSpPr>
          <p:nvPr>
            <p:ph sz="half" idx="2"/>
          </p:nvPr>
        </p:nvSpPr>
        <p:spPr>
          <a:xfrm>
            <a:off x="2242541" y="2836428"/>
            <a:ext cx="8491507" cy="1104201"/>
          </a:xfrm>
        </p:spPr>
        <p:txBody>
          <a:bodyPr vert="horz" lIns="91440" tIns="0" rIns="91440" bIns="0" rtlCol="0" anchor="t">
            <a:normAutofit/>
          </a:bodyPr>
          <a:lstStyle/>
          <a:p>
            <a:pPr marL="0" indent="0">
              <a:buNone/>
            </a:pPr>
            <a:r>
              <a:rPr kumimoji="1" lang="ja-JP" altLang="en-US" sz="2800">
                <a:ea typeface="ＭＳ Ｐゴシック"/>
              </a:rPr>
              <a:t>今日のワークショップはどうでしたか？</a:t>
            </a:r>
            <a:endParaRPr lang="en-US" altLang="ja-JP" sz="2800">
              <a:ea typeface="ＭＳ Ｐゴシック"/>
              <a:cs typeface="Arial"/>
            </a:endParaRPr>
          </a:p>
          <a:p>
            <a:pPr marL="0" indent="0">
              <a:buNone/>
            </a:pPr>
            <a:r>
              <a:rPr kumimoji="1" lang="ja-JP" altLang="en-US" sz="2800">
                <a:ea typeface="ＭＳ Ｐゴシック"/>
              </a:rPr>
              <a:t>感想をアンケートに書いていただけたら嬉しいです！</a:t>
            </a:r>
            <a:endParaRPr kumimoji="1" lang="en-US" altLang="ja-JP" sz="2800">
              <a:ea typeface="ＭＳ Ｐゴシック"/>
            </a:endParaRPr>
          </a:p>
          <a:p>
            <a:pPr marL="0" indent="0">
              <a:buNone/>
            </a:pPr>
            <a:endParaRPr kumimoji="1" lang="ja-JP" altLang="en-US"/>
          </a:p>
        </p:txBody>
      </p:sp>
      <p:sp>
        <p:nvSpPr>
          <p:cNvPr id="5" name="スライド番号プレースホルダー 4">
            <a:extLst>
              <a:ext uri="{FF2B5EF4-FFF2-40B4-BE49-F238E27FC236}">
                <a16:creationId xmlns:a16="http://schemas.microsoft.com/office/drawing/2014/main" id="{64A9ADC3-7AA9-784B-2D4F-085B1E61D9C2}"/>
              </a:ext>
            </a:extLst>
          </p:cNvPr>
          <p:cNvSpPr>
            <a:spLocks noGrp="1"/>
          </p:cNvSpPr>
          <p:nvPr>
            <p:ph type="sldNum" sz="quarter" idx="10"/>
          </p:nvPr>
        </p:nvSpPr>
        <p:spPr/>
        <p:txBody>
          <a:bodyPr/>
          <a:lstStyle/>
          <a:p>
            <a:fld id="{48F63A3B-78C7-47BE-AE5E-E10140E04643}" type="slidenum">
              <a:rPr lang="en-US" smtClean="0"/>
              <a:pPr/>
              <a:t>13</a:t>
            </a:fld>
            <a:endParaRPr lang="en-US"/>
          </a:p>
        </p:txBody>
      </p:sp>
    </p:spTree>
    <p:extLst>
      <p:ext uri="{BB962C8B-B14F-4D97-AF65-F5344CB8AC3E}">
        <p14:creationId xmlns:p14="http://schemas.microsoft.com/office/powerpoint/2010/main" val="485181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2C5-0C9E-B582-A8FE-B45E70A01E7F}"/>
              </a:ext>
            </a:extLst>
          </p:cNvPr>
          <p:cNvSpPr>
            <a:spLocks noGrp="1"/>
          </p:cNvSpPr>
          <p:nvPr>
            <p:ph type="ctrTitle"/>
          </p:nvPr>
        </p:nvSpPr>
        <p:spPr>
          <a:xfrm>
            <a:off x="914401" y="849782"/>
            <a:ext cx="5715000" cy="2727709"/>
          </a:xfrm>
        </p:spPr>
        <p:txBody>
          <a:bodyPr/>
          <a:lstStyle/>
          <a:p>
            <a:r>
              <a:rPr lang="en-US"/>
              <a:t>Thank </a:t>
            </a:r>
            <a:br>
              <a:rPr lang="en-US"/>
            </a:br>
            <a:r>
              <a:rPr lang="en-US"/>
              <a:t>you</a:t>
            </a:r>
          </a:p>
        </p:txBody>
      </p:sp>
      <p:sp>
        <p:nvSpPr>
          <p:cNvPr id="3" name="Subtitle 2">
            <a:extLst>
              <a:ext uri="{FF2B5EF4-FFF2-40B4-BE49-F238E27FC236}">
                <a16:creationId xmlns:a16="http://schemas.microsoft.com/office/drawing/2014/main" id="{D8B5CEF2-E667-BBB5-2EA6-C06F93B6DE12}"/>
              </a:ext>
            </a:extLst>
          </p:cNvPr>
          <p:cNvSpPr>
            <a:spLocks noGrp="1"/>
          </p:cNvSpPr>
          <p:nvPr>
            <p:ph type="subTitle" idx="1"/>
          </p:nvPr>
        </p:nvSpPr>
        <p:spPr>
          <a:xfrm>
            <a:off x="914401" y="3813606"/>
            <a:ext cx="5715000" cy="2234642"/>
          </a:xfrm>
        </p:spPr>
        <p:txBody>
          <a:bodyPr/>
          <a:lstStyle/>
          <a:p>
            <a:endParaRPr lang="en-US">
              <a:cs typeface="Arial"/>
            </a:endParaRPr>
          </a:p>
        </p:txBody>
      </p:sp>
    </p:spTree>
    <p:extLst>
      <p:ext uri="{BB962C8B-B14F-4D97-AF65-F5344CB8AC3E}">
        <p14:creationId xmlns:p14="http://schemas.microsoft.com/office/powerpoint/2010/main" val="1973173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p:nvPr>
        </p:nvSpPr>
        <p:spPr>
          <a:xfrm>
            <a:off x="914400" y="1057274"/>
            <a:ext cx="6583680" cy="1531357"/>
          </a:xfrm>
        </p:spPr>
        <p:txBody>
          <a:bodyPr/>
          <a:lstStyle/>
          <a:p>
            <a:r>
              <a:rPr lang="en-US"/>
              <a:t>agenda</a:t>
            </a:r>
          </a:p>
        </p:txBody>
      </p:sp>
      <p:sp>
        <p:nvSpPr>
          <p:cNvPr id="3" name="Content Placeholder 2">
            <a:extLst>
              <a:ext uri="{FF2B5EF4-FFF2-40B4-BE49-F238E27FC236}">
                <a16:creationId xmlns:a16="http://schemas.microsoft.com/office/drawing/2014/main" id="{D4D22962-3C7F-E480-5C35-7F4860A098E1}"/>
              </a:ext>
            </a:extLst>
          </p:cNvPr>
          <p:cNvSpPr>
            <a:spLocks noGrp="1"/>
          </p:cNvSpPr>
          <p:nvPr>
            <p:ph idx="1"/>
          </p:nvPr>
        </p:nvSpPr>
        <p:spPr>
          <a:xfrm>
            <a:off x="914400" y="2834640"/>
            <a:ext cx="6583680" cy="3207344"/>
          </a:xfrm>
        </p:spPr>
        <p:txBody>
          <a:bodyPr vert="horz" lIns="91440" tIns="0" rIns="91440" bIns="0" rtlCol="0" anchor="t">
            <a:normAutofit/>
          </a:bodyPr>
          <a:lstStyle/>
          <a:p>
            <a:pPr marL="457200" indent="-457200">
              <a:buAutoNum type="arabicPeriod"/>
            </a:pPr>
            <a:r>
              <a:rPr lang="ja-JP" altLang="en-US">
                <a:cs typeface="Sabon Next LT"/>
              </a:rPr>
              <a:t>アイスブレイク</a:t>
            </a:r>
          </a:p>
          <a:p>
            <a:pPr marL="457200" indent="-457200">
              <a:buAutoNum type="arabicPeriod"/>
            </a:pPr>
            <a:r>
              <a:rPr lang="ja-JP" altLang="en-US">
                <a:ea typeface="ＭＳ Ｐゴシック"/>
                <a:cs typeface="Sabon Next LT"/>
              </a:rPr>
              <a:t>概要</a:t>
            </a:r>
          </a:p>
          <a:p>
            <a:pPr marL="457200" indent="-457200">
              <a:buAutoNum type="arabicPeriod"/>
            </a:pPr>
            <a:r>
              <a:rPr lang="ja-JP" altLang="en-US">
                <a:ea typeface="ＭＳ Ｐゴシック"/>
                <a:cs typeface="Sabon Next LT"/>
              </a:rPr>
              <a:t>MESHについて</a:t>
            </a:r>
          </a:p>
          <a:p>
            <a:pPr marL="457200" indent="-457200">
              <a:buAutoNum type="arabicPeriod"/>
            </a:pPr>
            <a:r>
              <a:rPr lang="ja-JP" altLang="en-US">
                <a:ea typeface="ＭＳ Ｐゴシック"/>
                <a:cs typeface="Sabon Next LT"/>
              </a:rPr>
              <a:t>アイデア出し・制作</a:t>
            </a:r>
          </a:p>
          <a:p>
            <a:pPr marL="457200" indent="-457200">
              <a:buAutoNum type="arabicPeriod"/>
            </a:pPr>
            <a:r>
              <a:rPr lang="ja-JP" altLang="en-US">
                <a:ea typeface="ＭＳ Ｐゴシック"/>
                <a:cs typeface="Sabon Next LT"/>
              </a:rPr>
              <a:t>発表・振り返り</a:t>
            </a:r>
          </a:p>
        </p:txBody>
      </p:sp>
      <p:sp>
        <p:nvSpPr>
          <p:cNvPr id="4" name="Slide Number Placeholder 3">
            <a:extLst>
              <a:ext uri="{FF2B5EF4-FFF2-40B4-BE49-F238E27FC236}">
                <a16:creationId xmlns:a16="http://schemas.microsoft.com/office/drawing/2014/main" id="{18D5CFA2-4E67-F157-5FFD-A246307D41F7}"/>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2</a:t>
            </a:fld>
            <a:endParaRPr lang="en-US"/>
          </a:p>
        </p:txBody>
      </p:sp>
    </p:spTree>
    <p:extLst>
      <p:ext uri="{BB962C8B-B14F-4D97-AF65-F5344CB8AC3E}">
        <p14:creationId xmlns:p14="http://schemas.microsoft.com/office/powerpoint/2010/main" val="3913219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3</a:t>
            </a:fld>
            <a:endParaRPr lang="en-US"/>
          </a:p>
        </p:txBody>
      </p:sp>
      <p:sp>
        <p:nvSpPr>
          <p:cNvPr id="5" name="Content Placeholder 2">
            <a:extLst>
              <a:ext uri="{FF2B5EF4-FFF2-40B4-BE49-F238E27FC236}">
                <a16:creationId xmlns:a16="http://schemas.microsoft.com/office/drawing/2014/main" id="{3002ECD3-9BC1-309D-DEA4-D6034FC246E8}"/>
              </a:ext>
            </a:extLst>
          </p:cNvPr>
          <p:cNvSpPr txBox="1">
            <a:spLocks/>
          </p:cNvSpPr>
          <p:nvPr/>
        </p:nvSpPr>
        <p:spPr>
          <a:xfrm>
            <a:off x="1511449" y="2593382"/>
            <a:ext cx="6583680" cy="3207344"/>
          </a:xfrm>
          <a:prstGeom prst="rect">
            <a:avLst/>
          </a:prstGeom>
        </p:spPr>
        <p:txBody>
          <a:bodyPr vert="horz" lIns="91440" tIns="0" rIns="91440" bIns="0" rtlCol="0" anchor="t">
            <a:normAutofit/>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ja-JP" altLang="en-US">
                <a:solidFill>
                  <a:schemeClr val="tx1"/>
                </a:solidFill>
                <a:ea typeface="ＭＳ Ｐゴシック"/>
                <a:cs typeface="Sabon Next LT"/>
              </a:rPr>
              <a:t>遊び方（ルール）</a:t>
            </a:r>
            <a:endParaRPr lang="en-US" altLang="ja-JP">
              <a:solidFill>
                <a:schemeClr val="tx1"/>
              </a:solidFill>
              <a:ea typeface="ＭＳ Ｐゴシック"/>
              <a:cs typeface="Sabon Next LT"/>
            </a:endParaRPr>
          </a:p>
          <a:p>
            <a:pPr marL="0" indent="0">
              <a:buNone/>
            </a:pPr>
            <a:r>
              <a:rPr lang="ja-JP" altLang="en-US">
                <a:solidFill>
                  <a:schemeClr val="tx1"/>
                </a:solidFill>
                <a:ea typeface="ＭＳ Ｐゴシック"/>
                <a:cs typeface="Sabon Next LT"/>
              </a:rPr>
              <a:t>・全員で広がる（円になる？！）</a:t>
            </a:r>
            <a:endParaRPr lang="en-US" altLang="ja-JP">
              <a:solidFill>
                <a:schemeClr val="tx1"/>
              </a:solidFill>
              <a:ea typeface="ＭＳ Ｐゴシック"/>
              <a:cs typeface="Sabon Next LT"/>
            </a:endParaRPr>
          </a:p>
          <a:p>
            <a:pPr marL="0" indent="0">
              <a:buNone/>
            </a:pPr>
            <a:r>
              <a:rPr lang="ja-JP" altLang="en-US">
                <a:solidFill>
                  <a:schemeClr val="tx1"/>
                </a:solidFill>
                <a:ea typeface="ＭＳ Ｐゴシック"/>
                <a:cs typeface="Sabon Next LT"/>
              </a:rPr>
              <a:t>・１～４０の数を提示</a:t>
            </a:r>
            <a:endParaRPr lang="en-US" altLang="ja-JP">
              <a:solidFill>
                <a:schemeClr val="tx1"/>
              </a:solidFill>
              <a:ea typeface="ＭＳ Ｐゴシック"/>
              <a:cs typeface="Sabon Next LT"/>
            </a:endParaRPr>
          </a:p>
          <a:p>
            <a:pPr marL="0" indent="0">
              <a:buNone/>
            </a:pPr>
            <a:r>
              <a:rPr lang="ja-JP" altLang="en-US">
                <a:solidFill>
                  <a:schemeClr val="tx1"/>
                </a:solidFill>
                <a:ea typeface="ＭＳ Ｐゴシック"/>
                <a:cs typeface="Sabon Next LT"/>
              </a:rPr>
              <a:t>・数に対して当てはまる人数になるように</a:t>
            </a:r>
            <a:endParaRPr lang="en-US" altLang="ja-JP">
              <a:solidFill>
                <a:schemeClr val="tx1"/>
              </a:solidFill>
              <a:ea typeface="ＭＳ Ｐゴシック"/>
              <a:cs typeface="Sabon Next LT"/>
            </a:endParaRPr>
          </a:p>
          <a:p>
            <a:pPr marL="0" indent="0">
              <a:buNone/>
            </a:pPr>
            <a:r>
              <a:rPr lang="ja-JP" altLang="en-US">
                <a:solidFill>
                  <a:schemeClr val="tx1"/>
                </a:solidFill>
                <a:ea typeface="ＭＳ Ｐゴシック"/>
                <a:cs typeface="Sabon Next LT"/>
              </a:rPr>
              <a:t>　お題を提示</a:t>
            </a:r>
            <a:endParaRPr lang="en-US" altLang="ja-JP">
              <a:solidFill>
                <a:schemeClr val="tx1"/>
              </a:solidFill>
              <a:ea typeface="ＭＳ Ｐゴシック"/>
              <a:cs typeface="Sabon Next LT"/>
            </a:endParaRPr>
          </a:p>
          <a:p>
            <a:pPr marL="0" indent="0">
              <a:buNone/>
            </a:pPr>
            <a:r>
              <a:rPr lang="ja-JP" altLang="en-US">
                <a:solidFill>
                  <a:schemeClr val="tx1"/>
                </a:solidFill>
                <a:ea typeface="ＭＳ Ｐゴシック"/>
                <a:cs typeface="Sabon Next LT"/>
              </a:rPr>
              <a:t>・ピッタリいたら成功！！</a:t>
            </a:r>
            <a:endParaRPr lang="en-US" altLang="ja-JP">
              <a:solidFill>
                <a:schemeClr val="tx1"/>
              </a:solidFill>
              <a:ea typeface="ＭＳ Ｐゴシック"/>
              <a:cs typeface="Sabon Next LT"/>
            </a:endParaRPr>
          </a:p>
        </p:txBody>
      </p:sp>
      <p:sp>
        <p:nvSpPr>
          <p:cNvPr id="7" name="タイトル 6">
            <a:extLst>
              <a:ext uri="{FF2B5EF4-FFF2-40B4-BE49-F238E27FC236}">
                <a16:creationId xmlns:a16="http://schemas.microsoft.com/office/drawing/2014/main" id="{ACE8C062-8D24-629E-DE29-B111B8C38A91}"/>
              </a:ext>
            </a:extLst>
          </p:cNvPr>
          <p:cNvSpPr>
            <a:spLocks noGrp="1"/>
          </p:cNvSpPr>
          <p:nvPr>
            <p:ph type="title"/>
          </p:nvPr>
        </p:nvSpPr>
        <p:spPr>
          <a:xfrm>
            <a:off x="1511449" y="1057274"/>
            <a:ext cx="10221171" cy="999746"/>
          </a:xfrm>
        </p:spPr>
        <p:txBody>
          <a:bodyPr/>
          <a:lstStyle/>
          <a:p>
            <a:pPr marL="0" indent="0"/>
            <a:r>
              <a:rPr lang="ja-JP" altLang="en-US">
                <a:ea typeface="ＭＳ Ｐゴシック"/>
                <a:cs typeface="Sabon Next LT"/>
              </a:rPr>
              <a:t>なんにんいるかな？　ピッタリ人数チャレンジ！！</a:t>
            </a:r>
          </a:p>
        </p:txBody>
      </p:sp>
    </p:spTree>
    <p:extLst>
      <p:ext uri="{BB962C8B-B14F-4D97-AF65-F5344CB8AC3E}">
        <p14:creationId xmlns:p14="http://schemas.microsoft.com/office/powerpoint/2010/main" val="2498021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BD29AD-99D1-2BD2-0041-53BB560E9E1E}"/>
              </a:ext>
            </a:extLst>
          </p:cNvPr>
          <p:cNvSpPr>
            <a:spLocks noGrp="1"/>
          </p:cNvSpPr>
          <p:nvPr>
            <p:ph type="title"/>
          </p:nvPr>
        </p:nvSpPr>
        <p:spPr>
          <a:xfrm>
            <a:off x="765973" y="93506"/>
            <a:ext cx="9875463" cy="999746"/>
          </a:xfrm>
        </p:spPr>
        <p:txBody>
          <a:bodyPr/>
          <a:lstStyle/>
          <a:p>
            <a:r>
              <a:rPr kumimoji="1" lang="ja-JP" altLang="en-US" sz="1400">
                <a:latin typeface="+mj-ea"/>
              </a:rPr>
              <a:t>アイスブレイクのやつ</a:t>
            </a:r>
          </a:p>
        </p:txBody>
      </p:sp>
      <p:sp>
        <p:nvSpPr>
          <p:cNvPr id="3" name="コンテンツ プレースホルダー 2">
            <a:extLst>
              <a:ext uri="{FF2B5EF4-FFF2-40B4-BE49-F238E27FC236}">
                <a16:creationId xmlns:a16="http://schemas.microsoft.com/office/drawing/2014/main" id="{D10DE02E-FAB8-D3AE-5942-688AF0CF986E}"/>
              </a:ext>
            </a:extLst>
          </p:cNvPr>
          <p:cNvSpPr>
            <a:spLocks noGrp="1"/>
          </p:cNvSpPr>
          <p:nvPr>
            <p:ph sz="half" idx="2"/>
          </p:nvPr>
        </p:nvSpPr>
        <p:spPr>
          <a:xfrm>
            <a:off x="8738648" y="3007151"/>
            <a:ext cx="6924036" cy="5032151"/>
          </a:xfrm>
        </p:spPr>
        <p:txBody>
          <a:bodyPr>
            <a:normAutofit/>
          </a:bodyPr>
          <a:lstStyle/>
          <a:p>
            <a:pPr marL="0" indent="0">
              <a:buNone/>
            </a:pPr>
            <a:r>
              <a:rPr kumimoji="1" lang="ja-JP" altLang="en-US" sz="25000" b="1">
                <a:latin typeface="+mj-lt"/>
              </a:rPr>
              <a:t>人</a:t>
            </a:r>
            <a:endParaRPr kumimoji="1" lang="en-US" altLang="ja-JP" sz="25000" b="1">
              <a:latin typeface="+mj-lt"/>
            </a:endParaRPr>
          </a:p>
        </p:txBody>
      </p:sp>
      <p:sp>
        <p:nvSpPr>
          <p:cNvPr id="5" name="スライド番号プレースホルダー 4">
            <a:extLst>
              <a:ext uri="{FF2B5EF4-FFF2-40B4-BE49-F238E27FC236}">
                <a16:creationId xmlns:a16="http://schemas.microsoft.com/office/drawing/2014/main" id="{798E9551-8BA5-5EDD-8348-3CEE49C7CABF}"/>
              </a:ext>
            </a:extLst>
          </p:cNvPr>
          <p:cNvSpPr>
            <a:spLocks noGrp="1"/>
          </p:cNvSpPr>
          <p:nvPr>
            <p:ph type="sldNum" sz="quarter" idx="10"/>
          </p:nvPr>
        </p:nvSpPr>
        <p:spPr/>
        <p:txBody>
          <a:bodyPr/>
          <a:lstStyle/>
          <a:p>
            <a:fld id="{48F63A3B-78C7-47BE-AE5E-E10140E04643}" type="slidenum">
              <a:rPr lang="en-US" smtClean="0"/>
              <a:pPr/>
              <a:t>4</a:t>
            </a:fld>
            <a:endParaRPr lang="en-US"/>
          </a:p>
        </p:txBody>
      </p:sp>
      <p:sp>
        <p:nvSpPr>
          <p:cNvPr id="9" name="正方形/長方形 8">
            <a:extLst>
              <a:ext uri="{FF2B5EF4-FFF2-40B4-BE49-F238E27FC236}">
                <a16:creationId xmlns:a16="http://schemas.microsoft.com/office/drawing/2014/main" id="{DE6A27F5-8A6F-B448-2A8E-62B907BCE017}"/>
              </a:ext>
            </a:extLst>
          </p:cNvPr>
          <p:cNvSpPr/>
          <p:nvPr/>
        </p:nvSpPr>
        <p:spPr>
          <a:xfrm>
            <a:off x="2490247" y="1649691"/>
            <a:ext cx="2666215" cy="4562573"/>
          </a:xfrm>
          <a:prstGeom prst="rect">
            <a:avLst/>
          </a:prstGeom>
          <a:solidFill>
            <a:srgbClr val="FDFAF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5000">
                <a:solidFill>
                  <a:srgbClr val="002060"/>
                </a:solidFill>
              </a:rPr>
              <a:t>0</a:t>
            </a:r>
            <a:endParaRPr kumimoji="1" lang="ja-JP" altLang="en-US" sz="35000">
              <a:solidFill>
                <a:srgbClr val="002060"/>
              </a:solidFill>
            </a:endParaRPr>
          </a:p>
        </p:txBody>
      </p:sp>
      <p:sp>
        <p:nvSpPr>
          <p:cNvPr id="16" name="正方形/長方形 15">
            <a:extLst>
              <a:ext uri="{FF2B5EF4-FFF2-40B4-BE49-F238E27FC236}">
                <a16:creationId xmlns:a16="http://schemas.microsoft.com/office/drawing/2014/main" id="{97938D18-AA25-0556-A8CA-B77A4BC26D26}"/>
              </a:ext>
            </a:extLst>
          </p:cNvPr>
          <p:cNvSpPr/>
          <p:nvPr/>
        </p:nvSpPr>
        <p:spPr>
          <a:xfrm>
            <a:off x="5703704" y="1649690"/>
            <a:ext cx="2666215" cy="4562573"/>
          </a:xfrm>
          <a:prstGeom prst="rect">
            <a:avLst/>
          </a:prstGeom>
          <a:solidFill>
            <a:srgbClr val="FDFAF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5000">
                <a:solidFill>
                  <a:srgbClr val="002060"/>
                </a:solidFill>
              </a:rPr>
              <a:t>5</a:t>
            </a:r>
          </a:p>
        </p:txBody>
      </p:sp>
    </p:spTree>
    <p:extLst>
      <p:ext uri="{BB962C8B-B14F-4D97-AF65-F5344CB8AC3E}">
        <p14:creationId xmlns:p14="http://schemas.microsoft.com/office/powerpoint/2010/main" val="1102027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D62608-F5E4-7EC0-5EF0-4F988DDDEC5B}"/>
              </a:ext>
            </a:extLst>
          </p:cNvPr>
          <p:cNvSpPr>
            <a:spLocks noGrp="1"/>
          </p:cNvSpPr>
          <p:nvPr>
            <p:ph type="title"/>
          </p:nvPr>
        </p:nvSpPr>
        <p:spPr>
          <a:xfrm>
            <a:off x="1550564" y="1057274"/>
            <a:ext cx="9875463" cy="999746"/>
          </a:xfrm>
        </p:spPr>
        <p:txBody>
          <a:bodyPr/>
          <a:lstStyle/>
          <a:p>
            <a:r>
              <a:rPr lang="ja-JP" altLang="en-US">
                <a:ea typeface="ＭＳ Ｐゴシック"/>
                <a:cs typeface="Arial"/>
              </a:rPr>
              <a:t>今回のｗｓの概要</a:t>
            </a:r>
          </a:p>
        </p:txBody>
      </p:sp>
      <p:sp>
        <p:nvSpPr>
          <p:cNvPr id="12" name="Content Placeholder 3">
            <a:extLst>
              <a:ext uri="{FF2B5EF4-FFF2-40B4-BE49-F238E27FC236}">
                <a16:creationId xmlns:a16="http://schemas.microsoft.com/office/drawing/2014/main" id="{288BD9B8-D6A6-D55A-830D-4D3CC2DC3933}"/>
              </a:ext>
            </a:extLst>
          </p:cNvPr>
          <p:cNvSpPr>
            <a:spLocks noGrp="1"/>
          </p:cNvSpPr>
          <p:nvPr>
            <p:ph sz="half" idx="2"/>
          </p:nvPr>
        </p:nvSpPr>
        <p:spPr>
          <a:xfrm>
            <a:off x="1550564" y="2303028"/>
            <a:ext cx="9170223" cy="3961593"/>
          </a:xfrm>
        </p:spPr>
        <p:txBody>
          <a:bodyPr vert="horz" lIns="91440" tIns="0" rIns="91440" bIns="0" rtlCol="0" anchor="t">
            <a:normAutofit/>
          </a:bodyPr>
          <a:lstStyle/>
          <a:p>
            <a:pPr marL="347345" indent="-347345"/>
            <a:r>
              <a:rPr lang="ja-JP" altLang="en-US" sz="2400">
                <a:ea typeface="ＭＳ Ｐゴシック"/>
                <a:cs typeface="Sabon Next LT"/>
              </a:rPr>
              <a:t>日常的な遊びを通じて創造力を発揮できる新しい体験</a:t>
            </a:r>
          </a:p>
          <a:p>
            <a:pPr marL="347345" indent="-347345"/>
            <a:endParaRPr lang="ja-JP" altLang="en-US" sz="2400">
              <a:ea typeface="ＭＳ Ｐゴシック"/>
              <a:cs typeface="Sabon Next LT"/>
            </a:endParaRPr>
          </a:p>
          <a:p>
            <a:pPr marL="347345" indent="-347345"/>
            <a:r>
              <a:rPr lang="ja-JP" altLang="en-US" sz="2400">
                <a:ea typeface="ＭＳ Ｐゴシック"/>
                <a:cs typeface="Sabon Next LT"/>
              </a:rPr>
              <a:t>プログラミングへの興味・抵抗力の有無は人それぞれ</a:t>
            </a:r>
          </a:p>
          <a:p>
            <a:pPr marL="0" indent="0">
              <a:buNone/>
            </a:pPr>
            <a:r>
              <a:rPr lang="ja-JP" altLang="en-US" sz="2400">
                <a:ea typeface="ＭＳ Ｐゴシック"/>
                <a:cs typeface="Sabon Next LT"/>
              </a:rPr>
              <a:t>　　→創造性・アイデアといった思考はあり</a:t>
            </a:r>
          </a:p>
          <a:p>
            <a:pPr marL="347345" indent="-347345"/>
            <a:endParaRPr lang="ja-JP" altLang="en-US" sz="2400">
              <a:ea typeface="ＭＳ Ｐゴシック"/>
              <a:cs typeface="Sabon Next LT"/>
            </a:endParaRPr>
          </a:p>
          <a:p>
            <a:pPr marL="347345" indent="-347345"/>
            <a:r>
              <a:rPr lang="ja-JP" altLang="en-US" sz="2400">
                <a:ea typeface="ＭＳ Ｐゴシック"/>
                <a:cs typeface="Sabon Next LT"/>
              </a:rPr>
              <a:t>「MESH」×「日常的な遊び」</a:t>
            </a:r>
          </a:p>
          <a:p>
            <a:pPr marL="0" indent="0">
              <a:buNone/>
            </a:pPr>
            <a:r>
              <a:rPr lang="ja-JP" altLang="en-US" sz="2400">
                <a:ea typeface="ＭＳ Ｐゴシック"/>
                <a:cs typeface="Sabon Next LT"/>
              </a:rPr>
              <a:t>　　　→新しいものを生み出す力</a:t>
            </a:r>
          </a:p>
          <a:p>
            <a:pPr marL="0" indent="0">
              <a:buNone/>
            </a:pPr>
            <a:r>
              <a:rPr lang="ja-JP" altLang="en-US" sz="2400">
                <a:ea typeface="ＭＳ Ｐゴシック"/>
                <a:cs typeface="Sabon Next LT"/>
              </a:rPr>
              <a:t>　　　→プログラミングの身近さ</a:t>
            </a:r>
          </a:p>
        </p:txBody>
      </p:sp>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5</a:t>
            </a:fld>
            <a:endParaRPr lang="en-US"/>
          </a:p>
        </p:txBody>
      </p:sp>
    </p:spTree>
    <p:extLst>
      <p:ext uri="{BB962C8B-B14F-4D97-AF65-F5344CB8AC3E}">
        <p14:creationId xmlns:p14="http://schemas.microsoft.com/office/powerpoint/2010/main" val="1224312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D62608-F5E4-7EC0-5EF0-4F988DDDEC5B}"/>
              </a:ext>
            </a:extLst>
          </p:cNvPr>
          <p:cNvSpPr>
            <a:spLocks noGrp="1"/>
          </p:cNvSpPr>
          <p:nvPr>
            <p:ph type="title"/>
          </p:nvPr>
        </p:nvSpPr>
        <p:spPr>
          <a:xfrm>
            <a:off x="3975110" y="2430134"/>
            <a:ext cx="4239183" cy="999746"/>
          </a:xfrm>
        </p:spPr>
        <p:txBody>
          <a:bodyPr/>
          <a:lstStyle/>
          <a:p>
            <a:pPr algn="ctr"/>
            <a:r>
              <a:rPr lang="ja-JP" altLang="en-US">
                <a:ea typeface="ＭＳ Ｐゴシック"/>
              </a:rPr>
              <a:t>MESHでできること</a:t>
            </a:r>
            <a:endParaRPr lang="ja-JP" altLang="en-US">
              <a:ea typeface="ＭＳ Ｐゴシック"/>
              <a:cs typeface="Arial"/>
            </a:endParaRPr>
          </a:p>
        </p:txBody>
      </p:sp>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6</a:t>
            </a:fld>
            <a:endParaRPr lang="en-US"/>
          </a:p>
        </p:txBody>
      </p:sp>
    </p:spTree>
    <p:extLst>
      <p:ext uri="{BB962C8B-B14F-4D97-AF65-F5344CB8AC3E}">
        <p14:creationId xmlns:p14="http://schemas.microsoft.com/office/powerpoint/2010/main" val="3511221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7</a:t>
            </a:fld>
            <a:endParaRPr lang="en-US"/>
          </a:p>
        </p:txBody>
      </p:sp>
      <p:pic>
        <p:nvPicPr>
          <p:cNvPr id="8" name="コンテンツ プレースホルダー 7" descr="モニター, コンピュータ, 座る, スピーカー が含まれている画像&#10;&#10;説明は自動で生成されたものです">
            <a:extLst>
              <a:ext uri="{FF2B5EF4-FFF2-40B4-BE49-F238E27FC236}">
                <a16:creationId xmlns:a16="http://schemas.microsoft.com/office/drawing/2014/main" id="{258D5E12-948B-EA2C-6F26-D4A3EA36F9F7}"/>
              </a:ext>
            </a:extLst>
          </p:cNvPr>
          <p:cNvPicPr>
            <a:picLocks noGrp="1" noChangeAspect="1"/>
          </p:cNvPicPr>
          <p:nvPr>
            <p:ph sz="half" idx="2"/>
          </p:nvPr>
        </p:nvPicPr>
        <p:blipFill>
          <a:blip r:embed="rId3"/>
          <a:stretch>
            <a:fillRect/>
          </a:stretch>
        </p:blipFill>
        <p:spPr>
          <a:xfrm>
            <a:off x="7861301" y="4121647"/>
            <a:ext cx="810684" cy="1621367"/>
          </a:xfrm>
        </p:spPr>
      </p:pic>
      <p:pic>
        <p:nvPicPr>
          <p:cNvPr id="9" name="図 8">
            <a:extLst>
              <a:ext uri="{FF2B5EF4-FFF2-40B4-BE49-F238E27FC236}">
                <a16:creationId xmlns:a16="http://schemas.microsoft.com/office/drawing/2014/main" id="{7E8BE209-20E4-372D-16F6-C40B3DE08524}"/>
              </a:ext>
            </a:extLst>
          </p:cNvPr>
          <p:cNvPicPr>
            <a:picLocks noChangeAspect="1"/>
          </p:cNvPicPr>
          <p:nvPr/>
        </p:nvPicPr>
        <p:blipFill>
          <a:blip r:embed="rId4"/>
          <a:stretch>
            <a:fillRect/>
          </a:stretch>
        </p:blipFill>
        <p:spPr>
          <a:xfrm>
            <a:off x="5120641" y="1983316"/>
            <a:ext cx="810684" cy="1621367"/>
          </a:xfrm>
          <a:prstGeom prst="rect">
            <a:avLst/>
          </a:prstGeom>
        </p:spPr>
      </p:pic>
      <p:pic>
        <p:nvPicPr>
          <p:cNvPr id="10" name="図 9">
            <a:extLst>
              <a:ext uri="{FF2B5EF4-FFF2-40B4-BE49-F238E27FC236}">
                <a16:creationId xmlns:a16="http://schemas.microsoft.com/office/drawing/2014/main" id="{96C92AEA-364B-C929-4704-EC1EFC365C02}"/>
              </a:ext>
            </a:extLst>
          </p:cNvPr>
          <p:cNvPicPr>
            <a:picLocks noChangeAspect="1"/>
          </p:cNvPicPr>
          <p:nvPr/>
        </p:nvPicPr>
        <p:blipFill>
          <a:blip r:embed="rId5"/>
          <a:stretch>
            <a:fillRect/>
          </a:stretch>
        </p:blipFill>
        <p:spPr>
          <a:xfrm>
            <a:off x="5935133" y="4116916"/>
            <a:ext cx="810684" cy="1621367"/>
          </a:xfrm>
          <a:prstGeom prst="rect">
            <a:avLst/>
          </a:prstGeom>
        </p:spPr>
      </p:pic>
      <p:pic>
        <p:nvPicPr>
          <p:cNvPr id="11" name="図 10">
            <a:extLst>
              <a:ext uri="{FF2B5EF4-FFF2-40B4-BE49-F238E27FC236}">
                <a16:creationId xmlns:a16="http://schemas.microsoft.com/office/drawing/2014/main" id="{85165B54-CE31-4AB2-D5BA-CAE8B5FCA372}"/>
              </a:ext>
            </a:extLst>
          </p:cNvPr>
          <p:cNvPicPr>
            <a:picLocks noChangeAspect="1"/>
          </p:cNvPicPr>
          <p:nvPr/>
        </p:nvPicPr>
        <p:blipFill>
          <a:blip r:embed="rId6"/>
          <a:stretch>
            <a:fillRect/>
          </a:stretch>
        </p:blipFill>
        <p:spPr>
          <a:xfrm>
            <a:off x="3953933" y="4125383"/>
            <a:ext cx="810684" cy="1621367"/>
          </a:xfrm>
          <a:prstGeom prst="rect">
            <a:avLst/>
          </a:prstGeom>
        </p:spPr>
      </p:pic>
      <p:pic>
        <p:nvPicPr>
          <p:cNvPr id="14" name="図 13">
            <a:extLst>
              <a:ext uri="{FF2B5EF4-FFF2-40B4-BE49-F238E27FC236}">
                <a16:creationId xmlns:a16="http://schemas.microsoft.com/office/drawing/2014/main" id="{30CB59A5-9B47-CD31-A214-DB0ECBB356F8}"/>
              </a:ext>
            </a:extLst>
          </p:cNvPr>
          <p:cNvPicPr>
            <a:picLocks noChangeAspect="1"/>
          </p:cNvPicPr>
          <p:nvPr/>
        </p:nvPicPr>
        <p:blipFill>
          <a:blip r:embed="rId7"/>
          <a:stretch>
            <a:fillRect/>
          </a:stretch>
        </p:blipFill>
        <p:spPr>
          <a:xfrm>
            <a:off x="3144520" y="1983316"/>
            <a:ext cx="810684" cy="1621367"/>
          </a:xfrm>
          <a:prstGeom prst="rect">
            <a:avLst/>
          </a:prstGeom>
        </p:spPr>
      </p:pic>
      <p:pic>
        <p:nvPicPr>
          <p:cNvPr id="15" name="図 14">
            <a:extLst>
              <a:ext uri="{FF2B5EF4-FFF2-40B4-BE49-F238E27FC236}">
                <a16:creationId xmlns:a16="http://schemas.microsoft.com/office/drawing/2014/main" id="{441D9F13-594F-2926-168C-5EB74E9974A2}"/>
              </a:ext>
            </a:extLst>
          </p:cNvPr>
          <p:cNvPicPr>
            <a:picLocks noChangeAspect="1"/>
          </p:cNvPicPr>
          <p:nvPr/>
        </p:nvPicPr>
        <p:blipFill>
          <a:blip r:embed="rId8"/>
          <a:stretch>
            <a:fillRect/>
          </a:stretch>
        </p:blipFill>
        <p:spPr>
          <a:xfrm>
            <a:off x="8827347" y="1983316"/>
            <a:ext cx="810684" cy="1621367"/>
          </a:xfrm>
          <a:prstGeom prst="rect">
            <a:avLst/>
          </a:prstGeom>
        </p:spPr>
      </p:pic>
      <p:pic>
        <p:nvPicPr>
          <p:cNvPr id="16" name="図 15">
            <a:extLst>
              <a:ext uri="{FF2B5EF4-FFF2-40B4-BE49-F238E27FC236}">
                <a16:creationId xmlns:a16="http://schemas.microsoft.com/office/drawing/2014/main" id="{BC38D2C8-DD22-14F4-E70E-804AA34A1832}"/>
              </a:ext>
            </a:extLst>
          </p:cNvPr>
          <p:cNvPicPr>
            <a:picLocks noChangeAspect="1"/>
          </p:cNvPicPr>
          <p:nvPr/>
        </p:nvPicPr>
        <p:blipFill>
          <a:blip r:embed="rId9"/>
          <a:stretch>
            <a:fillRect/>
          </a:stretch>
        </p:blipFill>
        <p:spPr>
          <a:xfrm>
            <a:off x="7045960" y="1983316"/>
            <a:ext cx="810684" cy="1621367"/>
          </a:xfrm>
          <a:prstGeom prst="rect">
            <a:avLst/>
          </a:prstGeom>
        </p:spPr>
      </p:pic>
      <p:sp>
        <p:nvSpPr>
          <p:cNvPr id="19" name="Content Placeholder 7">
            <a:extLst>
              <a:ext uri="{FF2B5EF4-FFF2-40B4-BE49-F238E27FC236}">
                <a16:creationId xmlns:a16="http://schemas.microsoft.com/office/drawing/2014/main" id="{C9021D4B-290E-8BF9-A19B-25D1734E6B3B}"/>
              </a:ext>
            </a:extLst>
          </p:cNvPr>
          <p:cNvSpPr>
            <a:spLocks noGrp="1"/>
          </p:cNvSpPr>
          <p:nvPr>
            <p:ph sz="half" idx="15"/>
          </p:nvPr>
        </p:nvSpPr>
        <p:spPr>
          <a:xfrm>
            <a:off x="2606842" y="3606895"/>
            <a:ext cx="1884984" cy="477105"/>
          </a:xfrm>
        </p:spPr>
        <p:txBody>
          <a:bodyPr vert="horz" lIns="91440" tIns="0" rIns="91440" bIns="0" rtlCol="0" anchor="t">
            <a:normAutofit/>
          </a:bodyPr>
          <a:lstStyle/>
          <a:p>
            <a:pPr marL="0" indent="0" algn="ctr">
              <a:buNone/>
            </a:pPr>
            <a:r>
              <a:rPr lang="ja-JP" altLang="en-US" sz="2400">
                <a:ea typeface="ＭＳ Ｐゴシック"/>
                <a:cs typeface="Arial"/>
              </a:rPr>
              <a:t>人感</a:t>
            </a:r>
            <a:endParaRPr lang="en-US" sz="2400">
              <a:cs typeface="Arial"/>
            </a:endParaRPr>
          </a:p>
        </p:txBody>
      </p:sp>
      <p:sp>
        <p:nvSpPr>
          <p:cNvPr id="21" name="Content Placeholder 7">
            <a:extLst>
              <a:ext uri="{FF2B5EF4-FFF2-40B4-BE49-F238E27FC236}">
                <a16:creationId xmlns:a16="http://schemas.microsoft.com/office/drawing/2014/main" id="{1BBC63F8-6841-80A3-99F7-AE19AC04B1A4}"/>
              </a:ext>
            </a:extLst>
          </p:cNvPr>
          <p:cNvSpPr txBox="1">
            <a:spLocks/>
          </p:cNvSpPr>
          <p:nvPr/>
        </p:nvSpPr>
        <p:spPr>
          <a:xfrm>
            <a:off x="4858975" y="3649228"/>
            <a:ext cx="1326185" cy="434772"/>
          </a:xfrm>
          <a:prstGeom prst="rect">
            <a:avLst/>
          </a:prstGeom>
        </p:spPr>
        <p:txBody>
          <a:bodyPr vert="horz" lIns="91440" tIns="0" rIns="91440" bIns="0" rtlCol="0" anchor="t">
            <a:normAutofit/>
          </a:bodyPr>
          <a:lstStyle>
            <a:lvl1pPr marL="347472" indent="-347472"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2pPr>
            <a:lvl3pPr marL="1143000" indent="-347472"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3pPr>
            <a:lvl4pPr marL="1600200" indent="-347472"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ja-JP" altLang="en-US" sz="2400">
                <a:ea typeface="ＭＳ Ｐゴシック"/>
                <a:cs typeface="Arial"/>
              </a:rPr>
              <a:t>LED</a:t>
            </a:r>
          </a:p>
        </p:txBody>
      </p:sp>
      <p:sp>
        <p:nvSpPr>
          <p:cNvPr id="22" name="Content Placeholder 7">
            <a:extLst>
              <a:ext uri="{FF2B5EF4-FFF2-40B4-BE49-F238E27FC236}">
                <a16:creationId xmlns:a16="http://schemas.microsoft.com/office/drawing/2014/main" id="{E72A0531-5631-303C-60F9-2FC5CC5F1588}"/>
              </a:ext>
            </a:extLst>
          </p:cNvPr>
          <p:cNvSpPr txBox="1">
            <a:spLocks/>
          </p:cNvSpPr>
          <p:nvPr/>
        </p:nvSpPr>
        <p:spPr>
          <a:xfrm>
            <a:off x="3538175" y="5748962"/>
            <a:ext cx="1639451" cy="468638"/>
          </a:xfrm>
          <a:prstGeom prst="rect">
            <a:avLst/>
          </a:prstGeom>
        </p:spPr>
        <p:txBody>
          <a:bodyPr vert="horz" lIns="91440" tIns="0" rIns="91440" bIns="0" rtlCol="0" anchor="t">
            <a:normAutofit/>
          </a:bodyPr>
          <a:lstStyle>
            <a:lvl1pPr marL="347472" indent="-347472"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2pPr>
            <a:lvl3pPr marL="1143000" indent="-347472"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3pPr>
            <a:lvl4pPr marL="1600200" indent="-347472"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ja-JP" altLang="en-US" sz="2400">
                <a:ea typeface="ＭＳ Ｐゴシック"/>
                <a:cs typeface="Arial"/>
              </a:rPr>
              <a:t>温度・湿度</a:t>
            </a:r>
          </a:p>
        </p:txBody>
      </p:sp>
      <p:sp>
        <p:nvSpPr>
          <p:cNvPr id="23" name="Content Placeholder 7">
            <a:extLst>
              <a:ext uri="{FF2B5EF4-FFF2-40B4-BE49-F238E27FC236}">
                <a16:creationId xmlns:a16="http://schemas.microsoft.com/office/drawing/2014/main" id="{19BCA5A6-F81A-338C-BECD-7B93B728B34F}"/>
              </a:ext>
            </a:extLst>
          </p:cNvPr>
          <p:cNvSpPr txBox="1">
            <a:spLocks/>
          </p:cNvSpPr>
          <p:nvPr/>
        </p:nvSpPr>
        <p:spPr>
          <a:xfrm>
            <a:off x="6789374" y="3649227"/>
            <a:ext cx="1326185" cy="434772"/>
          </a:xfrm>
          <a:prstGeom prst="rect">
            <a:avLst/>
          </a:prstGeom>
        </p:spPr>
        <p:txBody>
          <a:bodyPr vert="horz" lIns="91440" tIns="0" rIns="91440" bIns="0" rtlCol="0" anchor="t">
            <a:normAutofit/>
          </a:bodyPr>
          <a:lstStyle>
            <a:lvl1pPr marL="347472" indent="-347472"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2pPr>
            <a:lvl3pPr marL="1143000" indent="-347472"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3pPr>
            <a:lvl4pPr marL="1600200" indent="-347472"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ja-JP" altLang="en-US" sz="2400">
                <a:ea typeface="ＭＳ Ｐゴシック"/>
                <a:cs typeface="Arial"/>
              </a:rPr>
              <a:t>明るさ</a:t>
            </a:r>
          </a:p>
        </p:txBody>
      </p:sp>
      <p:sp>
        <p:nvSpPr>
          <p:cNvPr id="24" name="Content Placeholder 7">
            <a:extLst>
              <a:ext uri="{FF2B5EF4-FFF2-40B4-BE49-F238E27FC236}">
                <a16:creationId xmlns:a16="http://schemas.microsoft.com/office/drawing/2014/main" id="{6F49F992-6CA6-3792-38E2-90D96D0C9125}"/>
              </a:ext>
            </a:extLst>
          </p:cNvPr>
          <p:cNvSpPr txBox="1">
            <a:spLocks/>
          </p:cNvSpPr>
          <p:nvPr/>
        </p:nvSpPr>
        <p:spPr>
          <a:xfrm>
            <a:off x="7602175" y="5748961"/>
            <a:ext cx="1326185" cy="434772"/>
          </a:xfrm>
          <a:prstGeom prst="rect">
            <a:avLst/>
          </a:prstGeom>
        </p:spPr>
        <p:txBody>
          <a:bodyPr vert="horz" lIns="91440" tIns="0" rIns="91440" bIns="0" rtlCol="0" anchor="t">
            <a:normAutofit/>
          </a:bodyPr>
          <a:lstStyle>
            <a:lvl1pPr marL="347472" indent="-347472"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2pPr>
            <a:lvl3pPr marL="1143000" indent="-347472"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3pPr>
            <a:lvl4pPr marL="1600200" indent="-347472"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ja-JP" altLang="en-US" sz="2400">
                <a:ea typeface="ＭＳ Ｐゴシック"/>
                <a:cs typeface="Arial"/>
              </a:rPr>
              <a:t>GPIO</a:t>
            </a:r>
          </a:p>
        </p:txBody>
      </p:sp>
      <p:sp>
        <p:nvSpPr>
          <p:cNvPr id="25" name="Content Placeholder 7">
            <a:extLst>
              <a:ext uri="{FF2B5EF4-FFF2-40B4-BE49-F238E27FC236}">
                <a16:creationId xmlns:a16="http://schemas.microsoft.com/office/drawing/2014/main" id="{AB0ADC58-33AF-4581-8B1C-442F1EE30184}"/>
              </a:ext>
            </a:extLst>
          </p:cNvPr>
          <p:cNvSpPr txBox="1">
            <a:spLocks/>
          </p:cNvSpPr>
          <p:nvPr/>
        </p:nvSpPr>
        <p:spPr>
          <a:xfrm>
            <a:off x="5680241" y="5748961"/>
            <a:ext cx="1326185" cy="434772"/>
          </a:xfrm>
          <a:prstGeom prst="rect">
            <a:avLst/>
          </a:prstGeom>
        </p:spPr>
        <p:txBody>
          <a:bodyPr vert="horz" lIns="91440" tIns="0" rIns="91440" bIns="0" rtlCol="0" anchor="t">
            <a:normAutofit/>
          </a:bodyPr>
          <a:lstStyle>
            <a:lvl1pPr marL="347472" indent="-347472"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2pPr>
            <a:lvl3pPr marL="1143000" indent="-347472"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3pPr>
            <a:lvl4pPr marL="1600200" indent="-347472"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ja-JP" altLang="en-US" sz="2400">
                <a:ea typeface="ＭＳ Ｐゴシック"/>
                <a:cs typeface="Arial"/>
              </a:rPr>
              <a:t>ボタン</a:t>
            </a:r>
          </a:p>
        </p:txBody>
      </p:sp>
      <p:sp>
        <p:nvSpPr>
          <p:cNvPr id="26" name="Content Placeholder 7">
            <a:extLst>
              <a:ext uri="{FF2B5EF4-FFF2-40B4-BE49-F238E27FC236}">
                <a16:creationId xmlns:a16="http://schemas.microsoft.com/office/drawing/2014/main" id="{139E9DAA-84DC-7097-CAAC-305925A0352C}"/>
              </a:ext>
            </a:extLst>
          </p:cNvPr>
          <p:cNvSpPr txBox="1">
            <a:spLocks/>
          </p:cNvSpPr>
          <p:nvPr/>
        </p:nvSpPr>
        <p:spPr>
          <a:xfrm>
            <a:off x="8567374" y="3649227"/>
            <a:ext cx="1326185" cy="434772"/>
          </a:xfrm>
          <a:prstGeom prst="rect">
            <a:avLst/>
          </a:prstGeom>
        </p:spPr>
        <p:txBody>
          <a:bodyPr vert="horz" lIns="91440" tIns="0" rIns="91440" bIns="0" rtlCol="0" anchor="t">
            <a:normAutofit/>
          </a:bodyPr>
          <a:lstStyle>
            <a:lvl1pPr marL="347472" indent="-347472"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2pPr>
            <a:lvl3pPr marL="1143000" indent="-347472"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3pPr>
            <a:lvl4pPr marL="1600200" indent="-347472"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ja-JP" altLang="en-US" sz="2400">
                <a:ea typeface="ＭＳ Ｐゴシック"/>
                <a:cs typeface="Arial"/>
              </a:rPr>
              <a:t>動き</a:t>
            </a:r>
          </a:p>
        </p:txBody>
      </p:sp>
      <p:sp>
        <p:nvSpPr>
          <p:cNvPr id="28" name="Title 2">
            <a:extLst>
              <a:ext uri="{FF2B5EF4-FFF2-40B4-BE49-F238E27FC236}">
                <a16:creationId xmlns:a16="http://schemas.microsoft.com/office/drawing/2014/main" id="{27F2F3D2-6691-F9FF-90F2-4852D63F9F32}"/>
              </a:ext>
            </a:extLst>
          </p:cNvPr>
          <p:cNvSpPr>
            <a:spLocks noGrp="1"/>
          </p:cNvSpPr>
          <p:nvPr>
            <p:ph type="title"/>
          </p:nvPr>
        </p:nvSpPr>
        <p:spPr>
          <a:xfrm>
            <a:off x="1550564" y="718607"/>
            <a:ext cx="9875463" cy="999746"/>
          </a:xfrm>
        </p:spPr>
        <p:txBody>
          <a:bodyPr/>
          <a:lstStyle/>
          <a:p>
            <a:r>
              <a:rPr lang="ja-JP" altLang="en-US">
                <a:ea typeface="ＭＳ Ｐゴシック"/>
                <a:cs typeface="Arial"/>
              </a:rPr>
              <a:t>さまざまなブロック</a:t>
            </a:r>
          </a:p>
        </p:txBody>
      </p:sp>
    </p:spTree>
    <p:extLst>
      <p:ext uri="{BB962C8B-B14F-4D97-AF65-F5344CB8AC3E}">
        <p14:creationId xmlns:p14="http://schemas.microsoft.com/office/powerpoint/2010/main" val="1002058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D62608-F5E4-7EC0-5EF0-4F988DDDEC5B}"/>
              </a:ext>
            </a:extLst>
          </p:cNvPr>
          <p:cNvSpPr>
            <a:spLocks noGrp="1"/>
          </p:cNvSpPr>
          <p:nvPr>
            <p:ph type="title"/>
          </p:nvPr>
        </p:nvSpPr>
        <p:spPr>
          <a:xfrm>
            <a:off x="1550564" y="1057274"/>
            <a:ext cx="9875463" cy="999746"/>
          </a:xfrm>
        </p:spPr>
        <p:txBody>
          <a:bodyPr/>
          <a:lstStyle/>
          <a:p>
            <a:r>
              <a:rPr lang="ja-JP" altLang="en-US">
                <a:ea typeface="ＭＳ Ｐゴシック"/>
                <a:cs typeface="Arial"/>
              </a:rPr>
              <a:t>例えば…</a:t>
            </a:r>
          </a:p>
        </p:txBody>
      </p:sp>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8</a:t>
            </a:fld>
            <a:endParaRPr lang="en-US"/>
          </a:p>
        </p:txBody>
      </p:sp>
      <p:pic>
        <p:nvPicPr>
          <p:cNvPr id="4" name="図 3" descr="ダイアグラム&#10;&#10;説明は自動で生成されたものです">
            <a:extLst>
              <a:ext uri="{FF2B5EF4-FFF2-40B4-BE49-F238E27FC236}">
                <a16:creationId xmlns:a16="http://schemas.microsoft.com/office/drawing/2014/main" id="{B5C37478-03F4-3A9C-272C-ACC304DC8577}"/>
              </a:ext>
            </a:extLst>
          </p:cNvPr>
          <p:cNvPicPr>
            <a:picLocks noChangeAspect="1"/>
          </p:cNvPicPr>
          <p:nvPr/>
        </p:nvPicPr>
        <p:blipFill rotWithShape="1">
          <a:blip r:embed="rId3"/>
          <a:srcRect l="19146" t="34812" r="15909" b="30187"/>
          <a:stretch/>
        </p:blipFill>
        <p:spPr>
          <a:xfrm>
            <a:off x="1634435" y="7094785"/>
            <a:ext cx="8923023" cy="3522345"/>
          </a:xfrm>
          <a:prstGeom prst="rect">
            <a:avLst/>
          </a:prstGeom>
        </p:spPr>
      </p:pic>
      <p:grpSp>
        <p:nvGrpSpPr>
          <p:cNvPr id="7" name="グループ化 6">
            <a:extLst>
              <a:ext uri="{FF2B5EF4-FFF2-40B4-BE49-F238E27FC236}">
                <a16:creationId xmlns:a16="http://schemas.microsoft.com/office/drawing/2014/main" id="{BAA4FA1F-D3DD-0C73-9766-7F0D1CA57DF6}"/>
              </a:ext>
            </a:extLst>
          </p:cNvPr>
          <p:cNvGrpSpPr/>
          <p:nvPr/>
        </p:nvGrpSpPr>
        <p:grpSpPr>
          <a:xfrm>
            <a:off x="4452402" y="3137425"/>
            <a:ext cx="4135618" cy="641756"/>
            <a:chOff x="4477592" y="3137425"/>
            <a:chExt cx="4109065" cy="641756"/>
          </a:xfrm>
        </p:grpSpPr>
        <p:sp>
          <p:nvSpPr>
            <p:cNvPr id="6" name="正方形/長方形 5">
              <a:extLst>
                <a:ext uri="{FF2B5EF4-FFF2-40B4-BE49-F238E27FC236}">
                  <a16:creationId xmlns:a16="http://schemas.microsoft.com/office/drawing/2014/main" id="{A5D85179-A26E-3725-4926-4C859817928D}"/>
                </a:ext>
              </a:extLst>
            </p:cNvPr>
            <p:cNvSpPr/>
            <p:nvPr/>
          </p:nvSpPr>
          <p:spPr>
            <a:xfrm>
              <a:off x="4477592" y="3439115"/>
              <a:ext cx="3898165" cy="34006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 name="テキスト ボックス 4">
              <a:extLst>
                <a:ext uri="{FF2B5EF4-FFF2-40B4-BE49-F238E27FC236}">
                  <a16:creationId xmlns:a16="http://schemas.microsoft.com/office/drawing/2014/main" id="{EC3D3A3F-EDBF-9579-8EC9-C54B705375C8}"/>
                </a:ext>
              </a:extLst>
            </p:cNvPr>
            <p:cNvSpPr txBox="1"/>
            <p:nvPr/>
          </p:nvSpPr>
          <p:spPr>
            <a:xfrm>
              <a:off x="4479282" y="3137425"/>
              <a:ext cx="410737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a:solidFill>
                    <a:srgbClr val="1F2C8F"/>
                  </a:solidFill>
                  <a:ea typeface="ＭＳ Ｐゴシック"/>
                  <a:cs typeface="Arial"/>
                </a:rPr>
                <a:t>絶対にズルできない</a:t>
              </a:r>
              <a:r>
                <a:rPr lang="ja-JP" altLang="en-US" sz="3200">
                  <a:solidFill>
                    <a:srgbClr val="1F2C8F"/>
                  </a:solidFill>
                  <a:ea typeface="ＭＳ Ｐゴシック"/>
                  <a:cs typeface="Arial"/>
                </a:rPr>
                <a:t>氷おに</a:t>
              </a:r>
            </a:p>
          </p:txBody>
        </p:sp>
      </p:grpSp>
      <p:pic>
        <p:nvPicPr>
          <p:cNvPr id="8" name="図 7">
            <a:extLst>
              <a:ext uri="{FF2B5EF4-FFF2-40B4-BE49-F238E27FC236}">
                <a16:creationId xmlns:a16="http://schemas.microsoft.com/office/drawing/2014/main" id="{865C53DB-9A93-489E-B5C1-FE4120396AA3}"/>
              </a:ext>
            </a:extLst>
          </p:cNvPr>
          <p:cNvPicPr>
            <a:picLocks noChangeAspect="1"/>
          </p:cNvPicPr>
          <p:nvPr/>
        </p:nvPicPr>
        <p:blipFill>
          <a:blip r:embed="rId4"/>
          <a:stretch>
            <a:fillRect/>
          </a:stretch>
        </p:blipFill>
        <p:spPr>
          <a:xfrm>
            <a:off x="8392137" y="3920842"/>
            <a:ext cx="3321313" cy="3308718"/>
          </a:xfrm>
          <a:prstGeom prst="rect">
            <a:avLst/>
          </a:prstGeom>
        </p:spPr>
      </p:pic>
    </p:spTree>
    <p:extLst>
      <p:ext uri="{BB962C8B-B14F-4D97-AF65-F5344CB8AC3E}">
        <p14:creationId xmlns:p14="http://schemas.microsoft.com/office/powerpoint/2010/main" val="1762104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D62608-F5E4-7EC0-5EF0-4F988DDDEC5B}"/>
              </a:ext>
            </a:extLst>
          </p:cNvPr>
          <p:cNvSpPr>
            <a:spLocks noGrp="1"/>
          </p:cNvSpPr>
          <p:nvPr>
            <p:ph type="title"/>
          </p:nvPr>
        </p:nvSpPr>
        <p:spPr>
          <a:xfrm>
            <a:off x="1550564" y="1057274"/>
            <a:ext cx="9875463" cy="999746"/>
          </a:xfrm>
        </p:spPr>
        <p:txBody>
          <a:bodyPr/>
          <a:lstStyle/>
          <a:p>
            <a:r>
              <a:rPr lang="ja-JP" altLang="en-US">
                <a:ea typeface="ＭＳ Ｐゴシック"/>
                <a:cs typeface="Arial"/>
              </a:rPr>
              <a:t>遊び</a:t>
            </a:r>
          </a:p>
        </p:txBody>
      </p:sp>
      <p:sp>
        <p:nvSpPr>
          <p:cNvPr id="12" name="Content Placeholder 3">
            <a:extLst>
              <a:ext uri="{FF2B5EF4-FFF2-40B4-BE49-F238E27FC236}">
                <a16:creationId xmlns:a16="http://schemas.microsoft.com/office/drawing/2014/main" id="{288BD9B8-D6A6-D55A-830D-4D3CC2DC3933}"/>
              </a:ext>
            </a:extLst>
          </p:cNvPr>
          <p:cNvSpPr>
            <a:spLocks noGrp="1"/>
          </p:cNvSpPr>
          <p:nvPr>
            <p:ph sz="half" idx="2"/>
          </p:nvPr>
        </p:nvSpPr>
        <p:spPr>
          <a:xfrm>
            <a:off x="1550564" y="2303028"/>
            <a:ext cx="5829147" cy="3961593"/>
          </a:xfrm>
        </p:spPr>
        <p:txBody>
          <a:bodyPr vert="horz" lIns="91440" tIns="0" rIns="91440" bIns="0" rtlCol="0" anchor="t">
            <a:normAutofit/>
          </a:bodyPr>
          <a:lstStyle/>
          <a:p>
            <a:pPr marL="0" indent="0">
              <a:buNone/>
            </a:pPr>
            <a:r>
              <a:rPr lang="en-US" altLang="ja-JP" sz="2400">
                <a:cs typeface="Sabon Next LT"/>
              </a:rPr>
              <a:t>4</a:t>
            </a:r>
            <a:r>
              <a:rPr lang="ja-JP" altLang="en-US" sz="2400">
                <a:cs typeface="Sabon Next LT"/>
              </a:rPr>
              <a:t>つのグループに分かれて</a:t>
            </a:r>
            <a:br>
              <a:rPr lang="en-US" altLang="ja-JP" sz="2400">
                <a:cs typeface="Sabon Next LT"/>
              </a:rPr>
            </a:br>
            <a:r>
              <a:rPr lang="ja-JP" altLang="en-US" sz="2400">
                <a:cs typeface="Sabon Next LT"/>
              </a:rPr>
              <a:t>それぞれ思いつく限りの遊びをふせんに</a:t>
            </a:r>
            <a:br>
              <a:rPr lang="en-US" altLang="ja-JP" sz="2400">
                <a:cs typeface="Sabon Next LT"/>
              </a:rPr>
            </a:br>
            <a:r>
              <a:rPr lang="ja-JP" altLang="en-US" sz="2400">
                <a:cs typeface="Sabon Next LT"/>
              </a:rPr>
              <a:t>書いてホワイトボードに貼ってみよう！</a:t>
            </a:r>
            <a:endParaRPr lang="en-US" altLang="ja-JP" sz="2400">
              <a:cs typeface="Sabon Next LT"/>
            </a:endParaRPr>
          </a:p>
          <a:p>
            <a:pPr marL="0" indent="0">
              <a:buNone/>
            </a:pPr>
            <a:r>
              <a:rPr lang="en-US" altLang="ja-JP" sz="2400">
                <a:cs typeface="Sabon Next LT"/>
              </a:rPr>
              <a:t>(5</a:t>
            </a:r>
            <a:r>
              <a:rPr lang="ja-JP" altLang="en-US" sz="2400">
                <a:cs typeface="Sabon Next LT"/>
              </a:rPr>
              <a:t>分間</a:t>
            </a:r>
            <a:r>
              <a:rPr lang="en-US" altLang="ja-JP" sz="2400">
                <a:cs typeface="Sabon Next LT"/>
              </a:rPr>
              <a:t>)</a:t>
            </a:r>
            <a:endParaRPr lang="en-US" sz="2400">
              <a:cs typeface="Sabon Next LT"/>
            </a:endParaRPr>
          </a:p>
        </p:txBody>
      </p:sp>
      <p:pic>
        <p:nvPicPr>
          <p:cNvPr id="5" name="コンテンツ プレースホルダー 4" descr="付箋 3 枠線">
            <a:extLst>
              <a:ext uri="{FF2B5EF4-FFF2-40B4-BE49-F238E27FC236}">
                <a16:creationId xmlns:a16="http://schemas.microsoft.com/office/drawing/2014/main" id="{1D9BD413-2202-E389-9CD5-CDFFECFBD1C6}"/>
              </a:ext>
            </a:extLst>
          </p:cNvPr>
          <p:cNvPicPr>
            <a:picLocks noGrp="1" noChangeAspect="1"/>
          </p:cNvPicPr>
          <p:nvPr>
            <p:ph sz="half" idx="15"/>
          </p:nvPr>
        </p:nvPicPr>
        <p:blipFill>
          <a:blip r:embed="rId3">
            <a:extLst>
              <a:ext uri="{96DAC541-7B7A-43D3-8B79-37D633B846F1}">
                <asvg:svgBlip xmlns:asvg="http://schemas.microsoft.com/office/drawing/2016/SVG/main" r:embed="rId4"/>
              </a:ext>
            </a:extLst>
          </a:blip>
          <a:stretch>
            <a:fillRect/>
          </a:stretch>
        </p:blipFill>
        <p:spPr>
          <a:xfrm>
            <a:off x="8340436" y="2941349"/>
            <a:ext cx="1799720" cy="1799720"/>
          </a:xfrm>
        </p:spPr>
      </p:pic>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9</a:t>
            </a:fld>
            <a:endParaRPr lang="en-US"/>
          </a:p>
        </p:txBody>
      </p:sp>
    </p:spTree>
    <p:extLst>
      <p:ext uri="{BB962C8B-B14F-4D97-AF65-F5344CB8AC3E}">
        <p14:creationId xmlns:p14="http://schemas.microsoft.com/office/powerpoint/2010/main" val="2439395666"/>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SL_v14" id="{59749740-91A0-46B8-82A8-B436C7A8A142}" vid="{B3F8D047-377B-4FC8-B21C-47530C6DE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DE99543C-82E8-4821-93BD-5A60BEB423E2}">
  <ds:schemaRefs>
    <ds:schemaRef ds:uri="http://schemas.microsoft.com/sharepoint/v3/contenttype/forms"/>
  </ds:schemaRefs>
</ds:datastoreItem>
</file>

<file path=customXml/itemProps2.xml><?xml version="1.0" encoding="utf-8"?>
<ds:datastoreItem xmlns:ds="http://schemas.openxmlformats.org/officeDocument/2006/customXml" ds:itemID="{5D7B7F6F-2C08-4296-B7AB-C2C3F4219245}">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7FA76D1-3C6D-40BC-A42D-496B6EDE8B8C}">
  <ds:schemaRefs>
    <ds:schemaRef ds:uri="16c05727-aa75-4e4a-9b5f-8a80a1165891"/>
    <ds:schemaRef ds:uri="230e9df3-be65-4c73-a93b-d1236ebd677e"/>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ワイド画面</PresentationFormat>
  <Slides>14</Slides>
  <Notes>12</Notes>
  <HiddenSlides>0</HiddenSlides>
  <ScaleCrop>false</ScaleCrop>
  <HeadingPairs>
    <vt:vector size="4" baseType="variant">
      <vt:variant>
        <vt:lpstr>テーマ</vt:lpstr>
      </vt:variant>
      <vt:variant>
        <vt:i4>1</vt:i4>
      </vt:variant>
      <vt:variant>
        <vt:lpstr>スライド タイトル</vt:lpstr>
      </vt:variant>
      <vt:variant>
        <vt:i4>14</vt:i4>
      </vt:variant>
    </vt:vector>
  </HeadingPairs>
  <TitlesOfParts>
    <vt:vector size="15" baseType="lpstr">
      <vt:lpstr>Custom</vt:lpstr>
      <vt:lpstr>遊びの天才になろう！ 工作×プログラミングワークショップ</vt:lpstr>
      <vt:lpstr>agenda</vt:lpstr>
      <vt:lpstr>なんにんいるかな？　ピッタリ人数チャレンジ！！</vt:lpstr>
      <vt:lpstr>アイスブレイクのやつ</vt:lpstr>
      <vt:lpstr>今回のｗｓの概要</vt:lpstr>
      <vt:lpstr>MESHでできること</vt:lpstr>
      <vt:lpstr>さまざまなブロック</vt:lpstr>
      <vt:lpstr>例えば…</vt:lpstr>
      <vt:lpstr>遊び</vt:lpstr>
      <vt:lpstr>遊び</vt:lpstr>
      <vt:lpstr>制作(４０分)</vt:lpstr>
      <vt:lpstr>発表タイム</vt:lpstr>
      <vt:lpstr>振り返り</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subject/>
  <dc:creator/>
  <cp:revision>2</cp:revision>
  <dcterms:created xsi:type="dcterms:W3CDTF">2024-06-04T03:58:26Z</dcterms:created>
  <dcterms:modified xsi:type="dcterms:W3CDTF">2024-06-20T15:00:44Z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